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42" r:id="rId3"/>
    <p:sldId id="343" r:id="rId4"/>
    <p:sldId id="345" r:id="rId5"/>
    <p:sldId id="346" r:id="rId6"/>
    <p:sldId id="258" r:id="rId7"/>
    <p:sldId id="349" r:id="rId8"/>
    <p:sldId id="350" r:id="rId9"/>
    <p:sldId id="351" r:id="rId10"/>
    <p:sldId id="352" r:id="rId11"/>
    <p:sldId id="353" r:id="rId12"/>
    <p:sldId id="356" r:id="rId13"/>
    <p:sldId id="354" r:id="rId14"/>
    <p:sldId id="359" r:id="rId15"/>
    <p:sldId id="414" r:id="rId16"/>
    <p:sldId id="372" r:id="rId17"/>
    <p:sldId id="362" r:id="rId18"/>
    <p:sldId id="386" r:id="rId19"/>
    <p:sldId id="387" r:id="rId20"/>
    <p:sldId id="388" r:id="rId21"/>
    <p:sldId id="390" r:id="rId22"/>
    <p:sldId id="391" r:id="rId23"/>
    <p:sldId id="397" r:id="rId24"/>
    <p:sldId id="394" r:id="rId25"/>
    <p:sldId id="395" r:id="rId26"/>
    <p:sldId id="398" r:id="rId27"/>
    <p:sldId id="393" r:id="rId28"/>
    <p:sldId id="392" r:id="rId29"/>
    <p:sldId id="396" r:id="rId30"/>
    <p:sldId id="399" r:id="rId31"/>
    <p:sldId id="407" r:id="rId32"/>
    <p:sldId id="401" r:id="rId33"/>
    <p:sldId id="400" r:id="rId34"/>
    <p:sldId id="402" r:id="rId35"/>
    <p:sldId id="403" r:id="rId36"/>
    <p:sldId id="404" r:id="rId37"/>
    <p:sldId id="405" r:id="rId38"/>
    <p:sldId id="408" r:id="rId39"/>
    <p:sldId id="406" r:id="rId40"/>
    <p:sldId id="413" r:id="rId41"/>
    <p:sldId id="411" r:id="rId42"/>
    <p:sldId id="412" r:id="rId43"/>
    <p:sldId id="410" r:id="rId44"/>
    <p:sldId id="409" r:id="rId4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634405-41A4-CB40-0E40-DD4C31B5943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6944193-BBA8-A350-F4C5-082A9CF13D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1BCF389-CE74-E168-ED45-27CFCCF4AB4B}"/>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90BC2735-5366-0E09-DB91-D91E538C3D2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50C799-C268-F2A9-A35C-8961CA0302B5}"/>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83280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108BBC-85C0-DADB-7CED-0083B761A0A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17673BF-9D8D-25FC-B1DF-5E8CB6323B3D}"/>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62E672-0BD6-3932-DB86-E6D132387B45}"/>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9BA26003-FD12-3CC3-BAEC-F04770C07E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D840A02-F8DC-31CC-D696-DBAD0AFB4F61}"/>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978698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E21101E-97F9-9E03-2E68-9A63C2E8293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EEB5459-86DC-C0A6-E83F-31E9658F53F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FF5C21-9A89-A390-DE2A-43065E6C609E}"/>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9160E687-6AD9-DDF6-6C90-5C63CFE5D0C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4D40A44-270D-6E9D-2BFD-F759E441FBB3}"/>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723117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1/15/2025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dirty="0"/>
          </a:p>
        </p:txBody>
      </p:sp>
    </p:spTree>
    <p:extLst>
      <p:ext uri="{BB962C8B-B14F-4D97-AF65-F5344CB8AC3E}">
        <p14:creationId xmlns:p14="http://schemas.microsoft.com/office/powerpoint/2010/main" val="1472513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A42C55-7E5F-EBC6-A233-B9880C4EB38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A3DC538-8CB1-7305-21BA-97086D08FAB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4ADE38-B811-6593-AF5C-FE47389CAF50}"/>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E8A9AB70-5968-F5F7-B1B8-287B65B4AF0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418683-9B6B-A652-59D6-139893876790}"/>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2109206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5DF11B-D7C9-C6F4-3112-CD3839C4524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DA8BE86-11E9-61CB-5ADD-D1B7EACD17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235E6BD6-8086-6953-6AC3-31011EF08104}"/>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09F03C8C-2AA5-81F3-651C-60054DD0B48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499F23A-87E8-CECB-7E98-1B5E8012C058}"/>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734391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8532C4-435A-FED2-9765-F7424182B5F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AF5A66C-9C22-DFC4-481E-8792FD60330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BE4F065-E514-A2CE-6D49-EAD7043F7F4D}"/>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04E78C9-C2A0-829D-4766-DB99D448DA6D}"/>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6" name="Espace réservé du pied de page 5">
            <a:extLst>
              <a:ext uri="{FF2B5EF4-FFF2-40B4-BE49-F238E27FC236}">
                <a16:creationId xmlns:a16="http://schemas.microsoft.com/office/drawing/2014/main" id="{74B1EBA8-E1B9-6C08-83F3-F0456F2D14C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751B08D-B2DF-EFEE-9FC1-0704C95CC806}"/>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138956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F7D828-838A-CE9C-C502-05A80326CBF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61AB81C-1F4A-6F35-4DD5-E737EFAF72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85BA4AA-D45F-A7CF-B96E-13E9FACD3EA6}"/>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85976037-1D72-FE61-151E-2F5FBA3556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72C62F-2597-AC75-EFFF-96E5DE75CEC4}"/>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7BE76F4-099F-0AF4-34E2-48AB67F12C5A}"/>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8" name="Espace réservé du pied de page 7">
            <a:extLst>
              <a:ext uri="{FF2B5EF4-FFF2-40B4-BE49-F238E27FC236}">
                <a16:creationId xmlns:a16="http://schemas.microsoft.com/office/drawing/2014/main" id="{9D0F78E7-6501-D4B9-972A-4582BCDFD38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1AF3DFB-C5F3-7A71-5E56-48BB321B7B28}"/>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43425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AE1EAA-D454-EEF9-828B-10337043B76A}"/>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4B23937-3FF2-11AB-2176-E55FF7921F40}"/>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4" name="Espace réservé du pied de page 3">
            <a:extLst>
              <a:ext uri="{FF2B5EF4-FFF2-40B4-BE49-F238E27FC236}">
                <a16:creationId xmlns:a16="http://schemas.microsoft.com/office/drawing/2014/main" id="{572A578E-DE6D-BEC2-FE64-6B3505FFE5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1147FAD-CD64-47BF-A9A0-9E5E1BA0105D}"/>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2213739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EFC587C-94F7-381A-09B3-9FEED6ED1886}"/>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3" name="Espace réservé du pied de page 2">
            <a:extLst>
              <a:ext uri="{FF2B5EF4-FFF2-40B4-BE49-F238E27FC236}">
                <a16:creationId xmlns:a16="http://schemas.microsoft.com/office/drawing/2014/main" id="{11F13AB2-8981-82CC-21F0-E8C194FCEF3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6764A7E-1656-4F7B-8C65-6FE3FA1A5069}"/>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081294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5E878B-4875-97B2-DD77-30C4E4E3956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8345837-AAF6-2BB0-3CFB-07E32B3E6B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5D3DC54-52CF-528B-FA06-5E2696C7CA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346D025-3897-FE8A-7051-F22B3731E70E}"/>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6" name="Espace réservé du pied de page 5">
            <a:extLst>
              <a:ext uri="{FF2B5EF4-FFF2-40B4-BE49-F238E27FC236}">
                <a16:creationId xmlns:a16="http://schemas.microsoft.com/office/drawing/2014/main" id="{386D1755-CDA9-DAED-561D-F068362DB46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49CB1ED-70CF-217B-F997-498A54F3400C}"/>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619128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8F14DD-E843-B627-E7C6-805FDF1038D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D5B8098-A816-788B-6436-72DE495B57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ED35DCF-8115-5FFB-02E9-ED14CDE76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361D37E-B186-0F66-98F2-C3EA79F9E6F1}"/>
              </a:ext>
            </a:extLst>
          </p:cNvPr>
          <p:cNvSpPr>
            <a:spLocks noGrp="1"/>
          </p:cNvSpPr>
          <p:nvPr>
            <p:ph type="dt" sz="half" idx="10"/>
          </p:nvPr>
        </p:nvSpPr>
        <p:spPr/>
        <p:txBody>
          <a:bodyPr/>
          <a:lstStyle/>
          <a:p>
            <a:fld id="{3F782C5D-D153-4517-86CC-F93CF14DA501}" type="datetimeFigureOut">
              <a:rPr lang="fr-FR" smtClean="0"/>
              <a:t>15/01/2025</a:t>
            </a:fld>
            <a:endParaRPr lang="fr-FR"/>
          </a:p>
        </p:txBody>
      </p:sp>
      <p:sp>
        <p:nvSpPr>
          <p:cNvPr id="6" name="Espace réservé du pied de page 5">
            <a:extLst>
              <a:ext uri="{FF2B5EF4-FFF2-40B4-BE49-F238E27FC236}">
                <a16:creationId xmlns:a16="http://schemas.microsoft.com/office/drawing/2014/main" id="{F8F06790-20FB-729B-E1EB-550E5546FA6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B7C8A3F-938E-1087-217D-BA1A74FC75EA}"/>
              </a:ext>
            </a:extLst>
          </p:cNvPr>
          <p:cNvSpPr>
            <a:spLocks noGrp="1"/>
          </p:cNvSpPr>
          <p:nvPr>
            <p:ph type="sldNum" sz="quarter" idx="12"/>
          </p:nvPr>
        </p:nvSpPr>
        <p:spPr/>
        <p:txBody>
          <a:bodyPr/>
          <a:lstStyle/>
          <a:p>
            <a:fld id="{33814D8B-75AD-4254-8C5D-0D81B19D507D}" type="slidenum">
              <a:rPr lang="fr-FR" smtClean="0"/>
              <a:t>‹N°›</a:t>
            </a:fld>
            <a:endParaRPr lang="fr-FR"/>
          </a:p>
        </p:txBody>
      </p:sp>
    </p:spTree>
    <p:extLst>
      <p:ext uri="{BB962C8B-B14F-4D97-AF65-F5344CB8AC3E}">
        <p14:creationId xmlns:p14="http://schemas.microsoft.com/office/powerpoint/2010/main" val="362433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D736F6B-AFCF-F1F8-8257-477C0813F7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9711A9E-3F87-CF8F-6EC8-338B7FCCFE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70D455B-C7DD-74CF-1F40-A1F421C960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82C5D-D153-4517-86CC-F93CF14DA501}" type="datetimeFigureOut">
              <a:rPr lang="fr-FR" smtClean="0"/>
              <a:t>15/01/2025</a:t>
            </a:fld>
            <a:endParaRPr lang="fr-FR"/>
          </a:p>
        </p:txBody>
      </p:sp>
      <p:sp>
        <p:nvSpPr>
          <p:cNvPr id="5" name="Espace réservé du pied de page 4">
            <a:extLst>
              <a:ext uri="{FF2B5EF4-FFF2-40B4-BE49-F238E27FC236}">
                <a16:creationId xmlns:a16="http://schemas.microsoft.com/office/drawing/2014/main" id="{843F6AB6-DC4A-50F0-29A7-C30AA75215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8543DD7-5384-722F-43DE-E6F192850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814D8B-75AD-4254-8C5D-0D81B19D507D}" type="slidenum">
              <a:rPr lang="fr-FR" smtClean="0"/>
              <a:t>‹N°›</a:t>
            </a:fld>
            <a:endParaRPr lang="fr-FR"/>
          </a:p>
        </p:txBody>
      </p:sp>
    </p:spTree>
    <p:extLst>
      <p:ext uri="{BB962C8B-B14F-4D97-AF65-F5344CB8AC3E}">
        <p14:creationId xmlns:p14="http://schemas.microsoft.com/office/powerpoint/2010/main" val="1431424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s://www.education.gouv.fr/l-orientation-en-seconde-generale-et-technologique-307392" TargetMode="External"/><Relationship Id="rId3" Type="http://schemas.openxmlformats.org/officeDocument/2006/relationships/image" Target="../media/image17.png"/><Relationship Id="rId7" Type="http://schemas.openxmlformats.org/officeDocument/2006/relationships/hyperlink" Target="https://jacob-holtzer.ent.auvergnerhonealpes.fr/" TargetMode="External"/><Relationship Id="rId2" Type="http://schemas.openxmlformats.org/officeDocument/2006/relationships/hyperlink" Target="https://www.onisep.fr/" TargetMode="Externa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D03751-01B3-4683-8C10-618BABC07FAB}"/>
              </a:ext>
            </a:extLst>
          </p:cNvPr>
          <p:cNvSpPr>
            <a:spLocks noGrp="1"/>
          </p:cNvSpPr>
          <p:nvPr>
            <p:ph type="ctrTitle"/>
          </p:nvPr>
        </p:nvSpPr>
        <p:spPr>
          <a:xfrm>
            <a:off x="685800" y="1603904"/>
            <a:ext cx="10820400" cy="1825096"/>
          </a:xfrm>
        </p:spPr>
        <p:txBody>
          <a:bodyPr>
            <a:normAutofit/>
          </a:bodyPr>
          <a:lstStyle/>
          <a:p>
            <a:pPr algn="ctr"/>
            <a:r>
              <a:rPr lang="fr-FR" b="1" dirty="0">
                <a:effectLst>
                  <a:outerShdw blurRad="38100" dist="38100" dir="2700000" algn="tl">
                    <a:srgbClr val="000000">
                      <a:alpha val="43137"/>
                    </a:srgbClr>
                  </a:outerShdw>
                </a:effectLst>
                <a:latin typeface="Marianne" panose="02000000000000000000" pitchFamily="50" charset="0"/>
              </a:rPr>
              <a:t>Bienvenue à la cité scolaire Jacob HOLTZER</a:t>
            </a:r>
          </a:p>
        </p:txBody>
      </p:sp>
      <p:sp>
        <p:nvSpPr>
          <p:cNvPr id="3" name="Sous-titre 2">
            <a:extLst>
              <a:ext uri="{FF2B5EF4-FFF2-40B4-BE49-F238E27FC236}">
                <a16:creationId xmlns:a16="http://schemas.microsoft.com/office/drawing/2014/main" id="{5B1FD78D-F126-4DC3-9B3A-87178DC5967A}"/>
              </a:ext>
            </a:extLst>
          </p:cNvPr>
          <p:cNvSpPr>
            <a:spLocks noGrp="1"/>
          </p:cNvSpPr>
          <p:nvPr>
            <p:ph type="subTitle" idx="1"/>
          </p:nvPr>
        </p:nvSpPr>
        <p:spPr>
          <a:xfrm>
            <a:off x="1238250" y="4465133"/>
            <a:ext cx="9715500" cy="1825096"/>
          </a:xfrm>
        </p:spPr>
        <p:txBody>
          <a:bodyPr>
            <a:normAutofit/>
          </a:bodyPr>
          <a:lstStyle/>
          <a:p>
            <a:pPr algn="ctr"/>
            <a:r>
              <a:rPr lang="fr-FR" sz="3200" b="1" dirty="0">
                <a:effectLst>
                  <a:outerShdw blurRad="38100" dist="38100" dir="2700000" algn="tl">
                    <a:srgbClr val="000000">
                      <a:alpha val="43137"/>
                    </a:srgbClr>
                  </a:outerShdw>
                </a:effectLst>
                <a:latin typeface="Marianne" panose="02000000000000000000" pitchFamily="50" charset="0"/>
              </a:rPr>
              <a:t>ORIENTATION ET AFFECTATION</a:t>
            </a:r>
          </a:p>
          <a:p>
            <a:pPr algn="ctr"/>
            <a:r>
              <a:rPr lang="fr-FR" sz="3200" b="1" dirty="0">
                <a:effectLst>
                  <a:outerShdw blurRad="38100" dist="38100" dir="2700000" algn="tl">
                    <a:srgbClr val="000000">
                      <a:alpha val="43137"/>
                    </a:srgbClr>
                  </a:outerShdw>
                </a:effectLst>
                <a:latin typeface="Marianne" panose="02000000000000000000" pitchFamily="50" charset="0"/>
              </a:rPr>
              <a:t>APRÈS LA 2</a:t>
            </a:r>
            <a:r>
              <a:rPr lang="fr-FR" sz="3200" b="1" baseline="30000" dirty="0">
                <a:effectLst>
                  <a:outerShdw blurRad="38100" dist="38100" dir="2700000" algn="tl">
                    <a:srgbClr val="000000">
                      <a:alpha val="43137"/>
                    </a:srgbClr>
                  </a:outerShdw>
                </a:effectLst>
                <a:latin typeface="Marianne" panose="02000000000000000000" pitchFamily="50" charset="0"/>
              </a:rPr>
              <a:t>nde</a:t>
            </a:r>
            <a:r>
              <a:rPr lang="fr-FR" sz="3200" b="1" dirty="0">
                <a:effectLst>
                  <a:outerShdw blurRad="38100" dist="38100" dir="2700000" algn="tl">
                    <a:srgbClr val="000000">
                      <a:alpha val="43137"/>
                    </a:srgbClr>
                  </a:outerShdw>
                </a:effectLst>
                <a:latin typeface="Marianne" panose="02000000000000000000" pitchFamily="50" charset="0"/>
              </a:rPr>
              <a:t> GT Janvier 2025</a:t>
            </a:r>
          </a:p>
        </p:txBody>
      </p:sp>
      <p:pic>
        <p:nvPicPr>
          <p:cNvPr id="5" name="Image 4">
            <a:extLst>
              <a:ext uri="{FF2B5EF4-FFF2-40B4-BE49-F238E27FC236}">
                <a16:creationId xmlns:a16="http://schemas.microsoft.com/office/drawing/2014/main" id="{C6514014-802B-42D2-B374-7B744006BAB0}"/>
              </a:ext>
            </a:extLst>
          </p:cNvPr>
          <p:cNvPicPr>
            <a:picLocks noChangeAspect="1"/>
          </p:cNvPicPr>
          <p:nvPr/>
        </p:nvPicPr>
        <p:blipFill>
          <a:blip r:embed="rId2"/>
          <a:stretch>
            <a:fillRect/>
          </a:stretch>
        </p:blipFill>
        <p:spPr>
          <a:xfrm>
            <a:off x="0" y="5352176"/>
            <a:ext cx="2673524" cy="1505823"/>
          </a:xfrm>
          <a:prstGeom prst="rect">
            <a:avLst/>
          </a:prstGeom>
        </p:spPr>
      </p:pic>
      <p:pic>
        <p:nvPicPr>
          <p:cNvPr id="7" name="Image 6">
            <a:extLst>
              <a:ext uri="{FF2B5EF4-FFF2-40B4-BE49-F238E27FC236}">
                <a16:creationId xmlns:a16="http://schemas.microsoft.com/office/drawing/2014/main" id="{0A7945CC-BBAB-410B-8607-2D465C7C781C}"/>
              </a:ext>
            </a:extLst>
          </p:cNvPr>
          <p:cNvPicPr>
            <a:picLocks noChangeAspect="1"/>
          </p:cNvPicPr>
          <p:nvPr/>
        </p:nvPicPr>
        <p:blipFill>
          <a:blip r:embed="rId3"/>
          <a:stretch>
            <a:fillRect/>
          </a:stretch>
        </p:blipFill>
        <p:spPr>
          <a:xfrm>
            <a:off x="10861842" y="0"/>
            <a:ext cx="1330158" cy="2004969"/>
          </a:xfrm>
          <a:prstGeom prst="rect">
            <a:avLst/>
          </a:prstGeom>
        </p:spPr>
      </p:pic>
    </p:spTree>
    <p:extLst>
      <p:ext uri="{BB962C8B-B14F-4D97-AF65-F5344CB8AC3E}">
        <p14:creationId xmlns:p14="http://schemas.microsoft.com/office/powerpoint/2010/main" val="3000555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9992686" cy="899440"/>
          </a:xfrm>
        </p:spPr>
        <p:txBody>
          <a:bodyPr>
            <a:normAutofit/>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VOIE TECHNOLOGIQUE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855677"/>
            <a:ext cx="12192000" cy="5710526"/>
          </a:xfrm>
        </p:spPr>
        <p:txBody>
          <a:bodyPr>
            <a:noAutofit/>
          </a:bodyPr>
          <a:lstStyle/>
          <a:p>
            <a:pPr algn="just">
              <a:lnSpc>
                <a:spcPct val="100000"/>
              </a:lnSpc>
              <a:spcBef>
                <a:spcPts val="0"/>
              </a:spcBef>
              <a:buFont typeface="Wingdings" panose="05000000000000000000" pitchFamily="2" charset="2"/>
              <a:buChar char="Ø"/>
            </a:pPr>
            <a:r>
              <a:rPr lang="fr-FR" sz="2400" dirty="0">
                <a:latin typeface="Marianne" panose="02000000000000000000"/>
              </a:rPr>
              <a:t> Elle dispense en deux ans, de manière équilibrée, des </a:t>
            </a:r>
            <a:r>
              <a:rPr lang="fr-FR" sz="2400" b="1" dirty="0">
                <a:latin typeface="Marianne" panose="02000000000000000000"/>
              </a:rPr>
              <a:t>enseignements généraux et technologiques</a:t>
            </a:r>
          </a:p>
          <a:p>
            <a:pPr algn="just">
              <a:lnSpc>
                <a:spcPct val="100000"/>
              </a:lnSpc>
              <a:spcBef>
                <a:spcPts val="0"/>
              </a:spcBef>
              <a:buFont typeface="Wingdings" panose="05000000000000000000" pitchFamily="2" charset="2"/>
              <a:buChar char="Ø"/>
            </a:pPr>
            <a:endParaRPr lang="fr-FR" sz="2400" b="1" dirty="0">
              <a:latin typeface="Marianne" panose="02000000000000000000"/>
            </a:endParaRPr>
          </a:p>
          <a:p>
            <a:pPr algn="just">
              <a:lnSpc>
                <a:spcPct val="100000"/>
              </a:lnSpc>
              <a:spcBef>
                <a:spcPts val="0"/>
              </a:spcBef>
              <a:buFont typeface="Wingdings" panose="05000000000000000000" pitchFamily="2" charset="2"/>
              <a:buChar char="Ø"/>
            </a:pPr>
            <a:r>
              <a:rPr lang="fr-FR" sz="2400" dirty="0">
                <a:latin typeface="Marianne" panose="02000000000000000000"/>
              </a:rPr>
              <a:t> Les élèves y trouveront un </a:t>
            </a:r>
            <a:r>
              <a:rPr lang="fr-FR" sz="2400" b="1" dirty="0">
                <a:latin typeface="Marianne" panose="02000000000000000000"/>
              </a:rPr>
              <a:t>enseignement plus appliqué avec une alternance de cours théoriques, d’études et  de mise en pratique d’applications concrètes</a:t>
            </a:r>
            <a:r>
              <a:rPr lang="fr-FR" sz="2400" dirty="0">
                <a:latin typeface="Marianne" panose="02000000000000000000"/>
              </a:rPr>
              <a:t> (fabrication, études de dossiers, manipulation en laboratoire) .</a:t>
            </a:r>
          </a:p>
          <a:p>
            <a:pPr algn="just">
              <a:lnSpc>
                <a:spcPct val="100000"/>
              </a:lnSpc>
              <a:spcBef>
                <a:spcPts val="0"/>
              </a:spcBef>
              <a:buFont typeface="Wingdings" panose="05000000000000000000" pitchFamily="2" charset="2"/>
              <a:buChar char="Ø"/>
            </a:pPr>
            <a:endParaRPr lang="fr-FR" sz="2400" dirty="0">
              <a:latin typeface="Marianne" panose="02000000000000000000"/>
            </a:endParaRPr>
          </a:p>
          <a:p>
            <a:pPr algn="just">
              <a:lnSpc>
                <a:spcPct val="100000"/>
              </a:lnSpc>
              <a:spcBef>
                <a:spcPts val="0"/>
              </a:spcBef>
              <a:buFont typeface="Wingdings" panose="05000000000000000000" pitchFamily="2" charset="2"/>
              <a:buChar char="Ø"/>
            </a:pPr>
            <a:r>
              <a:rPr lang="fr-FR" sz="2400" dirty="0">
                <a:latin typeface="Marianne" panose="02000000000000000000"/>
              </a:rPr>
              <a:t> Cette voie prépare, entre autres, à la poursuite d’études supérieures en 2 ou 3 ans après le  bac. (BTS ou BUT) </a:t>
            </a:r>
          </a:p>
          <a:p>
            <a:pPr marL="0" indent="0" algn="just">
              <a:lnSpc>
                <a:spcPct val="100000"/>
              </a:lnSpc>
              <a:spcBef>
                <a:spcPts val="0"/>
              </a:spcBef>
              <a:buNone/>
            </a:pPr>
            <a:endParaRPr lang="fr-FR" sz="2400" dirty="0">
              <a:latin typeface="Marianne" panose="02000000000000000000"/>
            </a:endParaRPr>
          </a:p>
          <a:p>
            <a:pPr algn="just">
              <a:lnSpc>
                <a:spcPct val="100000"/>
              </a:lnSpc>
              <a:spcBef>
                <a:spcPts val="0"/>
              </a:spcBef>
              <a:buFont typeface="Wingdings" panose="05000000000000000000" pitchFamily="2" charset="2"/>
              <a:buChar char="Ø"/>
            </a:pPr>
            <a:r>
              <a:rPr lang="fr-FR" sz="2400" dirty="0">
                <a:latin typeface="Marianne" panose="02000000000000000000"/>
              </a:rPr>
              <a:t> Elle permet aussi de poursuivre jusqu’à bac + 5 pour les meilleurs étudiants.</a:t>
            </a:r>
          </a:p>
          <a:p>
            <a:pPr algn="just">
              <a:lnSpc>
                <a:spcPct val="100000"/>
              </a:lnSpc>
              <a:spcBef>
                <a:spcPts val="0"/>
              </a:spcBef>
              <a:buFont typeface="Wingdings" panose="05000000000000000000" pitchFamily="2" charset="2"/>
              <a:buChar char="Ø"/>
            </a:pPr>
            <a:endParaRPr lang="fr-FR" sz="2400" dirty="0">
              <a:latin typeface="Marianne" panose="02000000000000000000"/>
            </a:endParaRPr>
          </a:p>
          <a:p>
            <a:pPr algn="just">
              <a:lnSpc>
                <a:spcPct val="100000"/>
              </a:lnSpc>
              <a:spcBef>
                <a:spcPts val="0"/>
              </a:spcBef>
              <a:buFont typeface="Wingdings" panose="05000000000000000000" pitchFamily="2" charset="2"/>
              <a:buChar char="Ø"/>
            </a:pPr>
            <a:r>
              <a:rPr lang="fr-FR" sz="2400" dirty="0">
                <a:latin typeface="Marianne" panose="02000000000000000000"/>
              </a:rPr>
              <a:t> Il existe plusieurs séries : </a:t>
            </a:r>
            <a:r>
              <a:rPr lang="fr-FR" sz="2400" b="1" dirty="0">
                <a:latin typeface="Marianne" panose="02000000000000000000"/>
              </a:rPr>
              <a:t>STMG, STI2D, ST2S, STL, STD2A </a:t>
            </a:r>
            <a:r>
              <a:rPr lang="fr-FR" sz="2400" dirty="0">
                <a:latin typeface="Marianne" panose="02000000000000000000"/>
              </a:rPr>
              <a:t>– STHR, STAV,   S2TMD  (à condition d’avoir suivi  une seconde spécifique).</a:t>
            </a:r>
          </a:p>
        </p:txBody>
      </p:sp>
    </p:spTree>
    <p:extLst>
      <p:ext uri="{BB962C8B-B14F-4D97-AF65-F5344CB8AC3E}">
        <p14:creationId xmlns:p14="http://schemas.microsoft.com/office/powerpoint/2010/main" val="610185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132514" y="283408"/>
            <a:ext cx="9992686" cy="899440"/>
          </a:xfrm>
        </p:spPr>
        <p:txBody>
          <a:bodyPr>
            <a:normAutofit/>
          </a:bodyPr>
          <a:lstStyle/>
          <a:p>
            <a:pPr algn="ctr"/>
            <a:r>
              <a:rPr lang="fr-FR" b="1" dirty="0">
                <a:solidFill>
                  <a:srgbClr val="0070C0"/>
                </a:solidFill>
                <a:effectLst>
                  <a:outerShdw blurRad="38100" dist="38100" dir="2700000" algn="tl">
                    <a:srgbClr val="000000">
                      <a:alpha val="43137"/>
                    </a:srgbClr>
                  </a:outerShdw>
                </a:effectLst>
                <a:latin typeface="Marianne"/>
              </a:rPr>
              <a:t>VOIE PROFESSIONNELLE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1576794"/>
            <a:ext cx="12192000" cy="5683541"/>
          </a:xfrm>
        </p:spPr>
        <p:txBody>
          <a:bodyPr>
            <a:noAutofit/>
          </a:bodyPr>
          <a:lstStyle/>
          <a:p>
            <a:pPr algn="just">
              <a:lnSpc>
                <a:spcPct val="120000"/>
              </a:lnSpc>
              <a:spcBef>
                <a:spcPts val="0"/>
              </a:spcBef>
              <a:buFont typeface="Wingdings" panose="05000000000000000000" pitchFamily="2" charset="2"/>
              <a:buChar char="Ø"/>
            </a:pPr>
            <a:r>
              <a:rPr lang="fr-FR" sz="2400" dirty="0">
                <a:latin typeface="Marianne" panose="02000000000000000000"/>
              </a:rPr>
              <a:t> Le bac pro offre une qualification reconnue sur le marché de l'emploi et répond à la demande des entreprises  de la production et des services.</a:t>
            </a:r>
          </a:p>
          <a:p>
            <a:pPr algn="just">
              <a:lnSpc>
                <a:spcPct val="120000"/>
              </a:lnSpc>
              <a:spcBef>
                <a:spcPts val="0"/>
              </a:spcBef>
              <a:buFont typeface="Wingdings" panose="05000000000000000000" pitchFamily="2" charset="2"/>
              <a:buChar char="Ø"/>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L'enseignement se réfère à des métiers et comprend des stages appelés PFMP (périodes de formation en milieu  professionnel) et l’évaluation est effectuée pour l’essentiel en CCF (Contrôle en cours de formation).</a:t>
            </a:r>
          </a:p>
          <a:p>
            <a:pPr algn="just">
              <a:lnSpc>
                <a:spcPct val="120000"/>
              </a:lnSpc>
              <a:spcBef>
                <a:spcPts val="0"/>
              </a:spcBef>
              <a:buFont typeface="Wingdings" panose="05000000000000000000" pitchFamily="2" charset="2"/>
              <a:buChar char="Ø"/>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Il permet d'accéder rapidement au monde du travail mais c’est aussi devenu un </a:t>
            </a:r>
            <a:r>
              <a:rPr lang="fr-FR" sz="2400" b="1" dirty="0">
                <a:latin typeface="Marianne" panose="02000000000000000000"/>
              </a:rPr>
              <a:t>diplôme qui permet un accès  facilité à la poursuite d’études en BTS.</a:t>
            </a:r>
          </a:p>
        </p:txBody>
      </p:sp>
    </p:spTree>
    <p:extLst>
      <p:ext uri="{BB962C8B-B14F-4D97-AF65-F5344CB8AC3E}">
        <p14:creationId xmlns:p14="http://schemas.microsoft.com/office/powerpoint/2010/main" val="1591708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2492145" y="2079952"/>
            <a:ext cx="7207709" cy="2698095"/>
          </a:xfrm>
        </p:spPr>
        <p:txBody>
          <a:bodyPr>
            <a:noAutofit/>
          </a:bodyPr>
          <a:lstStyle/>
          <a:p>
            <a:r>
              <a:rPr lang="fr-FR" sz="6600" dirty="0">
                <a:latin typeface="Marianne"/>
              </a:rPr>
              <a:t>BAC GÉNÉRAL</a:t>
            </a:r>
          </a:p>
        </p:txBody>
      </p:sp>
    </p:spTree>
    <p:extLst>
      <p:ext uri="{BB962C8B-B14F-4D97-AF65-F5344CB8AC3E}">
        <p14:creationId xmlns:p14="http://schemas.microsoft.com/office/powerpoint/2010/main" val="3408565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9992686" cy="781994"/>
          </a:xfrm>
        </p:spPr>
        <p:txBody>
          <a:bodyPr>
            <a:normAutofit/>
          </a:bodyPr>
          <a:lstStyle/>
          <a:p>
            <a:pPr algn="ctr"/>
            <a:r>
              <a:rPr lang="fr-FR" b="1" dirty="0">
                <a:solidFill>
                  <a:srgbClr val="CC0000"/>
                </a:solidFill>
                <a:effectLst>
                  <a:outerShdw blurRad="38100" dist="38100" dir="2700000" algn="tl">
                    <a:srgbClr val="000000">
                      <a:alpha val="43137"/>
                    </a:srgbClr>
                  </a:outerShdw>
                </a:effectLst>
                <a:latin typeface="Marianne"/>
              </a:rPr>
              <a:t>LA VOIE GÉNÉRALE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1006679"/>
            <a:ext cx="12191999" cy="5760860"/>
          </a:xfrm>
        </p:spPr>
        <p:txBody>
          <a:bodyPr>
            <a:noAutofit/>
          </a:bodyPr>
          <a:lstStyle/>
          <a:p>
            <a:pPr algn="just">
              <a:lnSpc>
                <a:spcPct val="100000"/>
              </a:lnSpc>
              <a:spcBef>
                <a:spcPts val="0"/>
              </a:spcBef>
              <a:buFont typeface="Wingdings" panose="05000000000000000000" pitchFamily="2" charset="2"/>
              <a:buChar char="Ø"/>
            </a:pPr>
            <a:r>
              <a:rPr lang="fr-FR" sz="2200" dirty="0">
                <a:latin typeface="Marianne" panose="02000000000000000000"/>
              </a:rPr>
              <a:t> </a:t>
            </a:r>
            <a:r>
              <a:rPr lang="fr-FR" dirty="0">
                <a:latin typeface="Marianne" panose="02000000000000000000"/>
              </a:rPr>
              <a:t>Les élèves qui poursuivront leurs études dans la voie générale prépareront en deux ans le baccalauréat. Celui-ci donne  une large place au </a:t>
            </a:r>
            <a:r>
              <a:rPr lang="fr-FR" b="1" dirty="0">
                <a:latin typeface="Marianne" panose="02000000000000000000"/>
              </a:rPr>
              <a:t>contrôle continu</a:t>
            </a:r>
            <a:r>
              <a:rPr lang="fr-FR" dirty="0">
                <a:latin typeface="Marianne" panose="02000000000000000000"/>
              </a:rPr>
              <a:t> tout au long des classes de première et de terminale.</a:t>
            </a:r>
          </a:p>
          <a:p>
            <a:pPr marL="0" indent="0" algn="just">
              <a:lnSpc>
                <a:spcPct val="100000"/>
              </a:lnSpc>
              <a:spcBef>
                <a:spcPts val="0"/>
              </a:spcBef>
              <a:buNone/>
            </a:pPr>
            <a:endParaRPr lang="fr-FR" dirty="0">
              <a:latin typeface="Marianne" panose="02000000000000000000"/>
            </a:endParaRPr>
          </a:p>
          <a:p>
            <a:pPr algn="just">
              <a:lnSpc>
                <a:spcPct val="100000"/>
              </a:lnSpc>
              <a:spcBef>
                <a:spcPts val="0"/>
              </a:spcBef>
              <a:buFont typeface="Wingdings" panose="05000000000000000000" pitchFamily="2" charset="2"/>
              <a:buChar char="Ø"/>
            </a:pPr>
            <a:r>
              <a:rPr lang="fr-FR" dirty="0">
                <a:latin typeface="Marianne" panose="02000000000000000000"/>
              </a:rPr>
              <a:t> Ce baccalauréat délivre un </a:t>
            </a:r>
            <a:r>
              <a:rPr lang="fr-FR" b="1" dirty="0">
                <a:latin typeface="Marianne" panose="02000000000000000000"/>
              </a:rPr>
              <a:t>même diplôme pour tous</a:t>
            </a:r>
            <a:r>
              <a:rPr lang="fr-FR" dirty="0">
                <a:latin typeface="Marianne" panose="02000000000000000000"/>
              </a:rPr>
              <a:t>, avec des </a:t>
            </a:r>
            <a:r>
              <a:rPr lang="fr-FR" b="1" dirty="0">
                <a:latin typeface="Marianne" panose="02000000000000000000"/>
              </a:rPr>
              <a:t>enseignements communs</a:t>
            </a:r>
            <a:r>
              <a:rPr lang="fr-FR" dirty="0">
                <a:latin typeface="Marianne" panose="02000000000000000000"/>
              </a:rPr>
              <a:t>, des </a:t>
            </a:r>
            <a:r>
              <a:rPr lang="fr-FR" b="1" dirty="0">
                <a:latin typeface="Marianne" panose="02000000000000000000"/>
              </a:rPr>
              <a:t>enseignements de spécialité </a:t>
            </a:r>
            <a:r>
              <a:rPr lang="fr-FR" dirty="0">
                <a:latin typeface="Marianne" panose="02000000000000000000"/>
              </a:rPr>
              <a:t>et la possibilité de choisir des enseignements optionnels.</a:t>
            </a:r>
          </a:p>
          <a:p>
            <a:pPr marL="0" indent="0" algn="just">
              <a:lnSpc>
                <a:spcPct val="100000"/>
              </a:lnSpc>
              <a:spcBef>
                <a:spcPts val="0"/>
              </a:spcBef>
              <a:buNone/>
            </a:pPr>
            <a:endParaRPr lang="fr-FR" dirty="0">
              <a:latin typeface="Marianne" panose="02000000000000000000"/>
            </a:endParaRPr>
          </a:p>
          <a:p>
            <a:pPr algn="just">
              <a:lnSpc>
                <a:spcPct val="100000"/>
              </a:lnSpc>
              <a:spcBef>
                <a:spcPts val="0"/>
              </a:spcBef>
              <a:buFont typeface="Wingdings" panose="05000000000000000000" pitchFamily="2" charset="2"/>
              <a:buChar char="Ø"/>
            </a:pPr>
            <a:r>
              <a:rPr lang="fr-FR" dirty="0">
                <a:latin typeface="Marianne" panose="02000000000000000000"/>
              </a:rPr>
              <a:t> Le baccalauréat repose pour une part sur un </a:t>
            </a:r>
            <a:r>
              <a:rPr lang="fr-FR" u="sng" dirty="0">
                <a:latin typeface="Marianne" panose="02000000000000000000"/>
              </a:rPr>
              <a:t>contrôle continu</a:t>
            </a:r>
            <a:r>
              <a:rPr lang="fr-FR" dirty="0">
                <a:latin typeface="Marianne" panose="02000000000000000000"/>
              </a:rPr>
              <a:t> et pour une autre part sur des </a:t>
            </a:r>
            <a:r>
              <a:rPr lang="fr-FR" u="sng" dirty="0">
                <a:latin typeface="Marianne" panose="02000000000000000000"/>
              </a:rPr>
              <a:t>épreuves terminales</a:t>
            </a:r>
            <a:r>
              <a:rPr lang="fr-FR" dirty="0">
                <a:latin typeface="Marianne" panose="02000000000000000000"/>
              </a:rPr>
              <a:t>.</a:t>
            </a:r>
          </a:p>
          <a:p>
            <a:pPr marL="0" indent="0" algn="just">
              <a:lnSpc>
                <a:spcPct val="100000"/>
              </a:lnSpc>
              <a:spcBef>
                <a:spcPts val="0"/>
              </a:spcBef>
              <a:buNone/>
            </a:pPr>
            <a:endParaRPr lang="fr-FR" dirty="0">
              <a:latin typeface="Marianne" panose="02000000000000000000"/>
            </a:endParaRPr>
          </a:p>
          <a:p>
            <a:pPr algn="just">
              <a:lnSpc>
                <a:spcPct val="100000"/>
              </a:lnSpc>
              <a:spcBef>
                <a:spcPts val="0"/>
              </a:spcBef>
              <a:buFont typeface="Wingdings" panose="05000000000000000000" pitchFamily="2" charset="2"/>
              <a:buChar char="Ø"/>
            </a:pPr>
            <a:r>
              <a:rPr lang="fr-FR" dirty="0">
                <a:latin typeface="Marianne" panose="02000000000000000000"/>
              </a:rPr>
              <a:t> </a:t>
            </a:r>
            <a:r>
              <a:rPr lang="fr-FR" b="1" dirty="0">
                <a:latin typeface="Marianne" panose="02000000000000000000"/>
              </a:rPr>
              <a:t>L'épreuve anticipée écrite et orale de français </a:t>
            </a:r>
            <a:r>
              <a:rPr lang="fr-FR" dirty="0">
                <a:latin typeface="Marianne" panose="02000000000000000000"/>
              </a:rPr>
              <a:t>en fin de première.</a:t>
            </a:r>
          </a:p>
          <a:p>
            <a:pPr marL="0" indent="0" algn="just">
              <a:lnSpc>
                <a:spcPct val="100000"/>
              </a:lnSpc>
              <a:spcBef>
                <a:spcPts val="0"/>
              </a:spcBef>
              <a:buNone/>
            </a:pPr>
            <a:endParaRPr lang="fr-FR" dirty="0">
              <a:latin typeface="Marianne" panose="02000000000000000000"/>
            </a:endParaRPr>
          </a:p>
          <a:p>
            <a:pPr algn="just">
              <a:lnSpc>
                <a:spcPct val="100000"/>
              </a:lnSpc>
              <a:spcBef>
                <a:spcPts val="0"/>
              </a:spcBef>
              <a:buFont typeface="Wingdings" panose="05000000000000000000" pitchFamily="2" charset="2"/>
              <a:buChar char="Ø"/>
            </a:pPr>
            <a:r>
              <a:rPr lang="fr-FR" dirty="0">
                <a:latin typeface="Marianne" panose="02000000000000000000"/>
              </a:rPr>
              <a:t> </a:t>
            </a:r>
            <a:r>
              <a:rPr lang="fr-FR" b="1" dirty="0">
                <a:latin typeface="Marianne" panose="02000000000000000000"/>
              </a:rPr>
              <a:t>En terminale, toutes les épreuves se dérouleront au mois de juin :</a:t>
            </a:r>
          </a:p>
          <a:p>
            <a:pPr lvl="1" algn="just">
              <a:lnSpc>
                <a:spcPct val="100000"/>
              </a:lnSpc>
              <a:spcBef>
                <a:spcPts val="0"/>
              </a:spcBef>
              <a:buFont typeface="Wingdings" panose="05000000000000000000" pitchFamily="2" charset="2"/>
              <a:buChar char="Ø"/>
            </a:pPr>
            <a:r>
              <a:rPr lang="fr-FR" dirty="0">
                <a:latin typeface="Marianne" panose="02000000000000000000"/>
              </a:rPr>
              <a:t>les enseignements de spécialité</a:t>
            </a:r>
          </a:p>
          <a:p>
            <a:pPr lvl="1" algn="just">
              <a:lnSpc>
                <a:spcPct val="100000"/>
              </a:lnSpc>
              <a:spcBef>
                <a:spcPts val="0"/>
              </a:spcBef>
              <a:buFont typeface="Wingdings" panose="05000000000000000000" pitchFamily="2" charset="2"/>
              <a:buChar char="Ø"/>
            </a:pPr>
            <a:r>
              <a:rPr lang="fr-FR" dirty="0">
                <a:latin typeface="Marianne" panose="02000000000000000000"/>
              </a:rPr>
              <a:t>l'écrit de philosophie et le grand oral préparé tout au long des années de première et terminale (cycle terminal).</a:t>
            </a:r>
          </a:p>
          <a:p>
            <a:pPr marL="274320" lvl="1" indent="0" algn="just">
              <a:lnSpc>
                <a:spcPct val="100000"/>
              </a:lnSpc>
              <a:spcBef>
                <a:spcPts val="0"/>
              </a:spcBef>
              <a:buNone/>
            </a:pPr>
            <a:endParaRPr lang="fr-FR" dirty="0">
              <a:latin typeface="Marianne" panose="02000000000000000000"/>
            </a:endParaRPr>
          </a:p>
          <a:p>
            <a:pPr algn="just">
              <a:lnSpc>
                <a:spcPct val="100000"/>
              </a:lnSpc>
              <a:spcBef>
                <a:spcPts val="0"/>
              </a:spcBef>
              <a:buFont typeface="Wingdings" panose="05000000000000000000" pitchFamily="2" charset="2"/>
              <a:buChar char="Ø"/>
            </a:pPr>
            <a:r>
              <a:rPr lang="fr-FR" dirty="0">
                <a:latin typeface="Marianne" panose="02000000000000000000"/>
              </a:rPr>
              <a:t> </a:t>
            </a:r>
            <a:r>
              <a:rPr lang="fr-FR" b="1" dirty="0">
                <a:latin typeface="Marianne" panose="02000000000000000000"/>
              </a:rPr>
              <a:t>Le contrôle continu est régi par le projet local d’évaluation.</a:t>
            </a:r>
          </a:p>
        </p:txBody>
      </p:sp>
    </p:spTree>
    <p:extLst>
      <p:ext uri="{BB962C8B-B14F-4D97-AF65-F5344CB8AC3E}">
        <p14:creationId xmlns:p14="http://schemas.microsoft.com/office/powerpoint/2010/main" val="3337149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9992686" cy="899440"/>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GÉNÉRALE </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159391" y="1308683"/>
            <a:ext cx="11556534" cy="5257520"/>
          </a:xfrm>
        </p:spPr>
        <p:txBody>
          <a:bodyPr>
            <a:normAutofit fontScale="77500" lnSpcReduction="20000"/>
          </a:bodyPr>
          <a:lstStyle/>
          <a:p>
            <a:pPr algn="just">
              <a:lnSpc>
                <a:spcPct val="110000"/>
              </a:lnSpc>
              <a:spcBef>
                <a:spcPts val="0"/>
              </a:spcBef>
              <a:buFont typeface="Wingdings" panose="05000000000000000000" pitchFamily="2" charset="2"/>
              <a:buChar char="Ø"/>
            </a:pPr>
            <a:r>
              <a:rPr lang="fr-FR" sz="3800" b="1" dirty="0"/>
              <a:t> </a:t>
            </a:r>
            <a:r>
              <a:rPr lang="fr-FR" sz="3800" b="1" u="sng" dirty="0">
                <a:latin typeface="Marianne" panose="02000000000000000000" pitchFamily="50" charset="0"/>
              </a:rPr>
              <a:t>Seconde</a:t>
            </a:r>
            <a:r>
              <a:rPr lang="fr-FR" sz="3800" b="1" dirty="0">
                <a:latin typeface="Marianne" panose="02000000000000000000" pitchFamily="50" charset="0"/>
              </a:rPr>
              <a:t> : </a:t>
            </a:r>
          </a:p>
          <a:p>
            <a:pPr lvl="1" algn="just">
              <a:lnSpc>
                <a:spcPct val="110000"/>
              </a:lnSpc>
              <a:spcBef>
                <a:spcPts val="0"/>
              </a:spcBef>
              <a:buFont typeface="Wingdings" panose="05000000000000000000" pitchFamily="2" charset="2"/>
              <a:buChar char="Ø"/>
            </a:pPr>
            <a:r>
              <a:rPr lang="fr-FR" sz="3800" dirty="0">
                <a:latin typeface="Marianne" panose="02000000000000000000" pitchFamily="50" charset="0"/>
              </a:rPr>
              <a:t>3</a:t>
            </a:r>
            <a:r>
              <a:rPr lang="fr-FR" sz="3800" baseline="30000" dirty="0">
                <a:latin typeface="Marianne" panose="02000000000000000000" pitchFamily="50" charset="0"/>
              </a:rPr>
              <a:t>ème</a:t>
            </a:r>
            <a:r>
              <a:rPr lang="fr-FR" sz="3800" dirty="0">
                <a:latin typeface="Marianne" panose="02000000000000000000" pitchFamily="50" charset="0"/>
              </a:rPr>
              <a:t> trimestre : choix des trois enseignements de spécialité</a:t>
            </a:r>
          </a:p>
          <a:p>
            <a:pPr marL="457200" lvl="1" indent="0" algn="just">
              <a:lnSpc>
                <a:spcPct val="110000"/>
              </a:lnSpc>
              <a:spcBef>
                <a:spcPts val="0"/>
              </a:spcBef>
              <a:buNone/>
            </a:pPr>
            <a:endParaRPr lang="fr-FR" sz="3800" b="1" dirty="0">
              <a:latin typeface="Marianne" panose="02000000000000000000" pitchFamily="50" charset="0"/>
            </a:endParaRPr>
          </a:p>
          <a:p>
            <a:pPr algn="just">
              <a:lnSpc>
                <a:spcPct val="110000"/>
              </a:lnSpc>
              <a:spcBef>
                <a:spcPts val="0"/>
              </a:spcBef>
              <a:buFont typeface="Wingdings" panose="05000000000000000000" pitchFamily="2" charset="2"/>
              <a:buChar char="Ø"/>
            </a:pPr>
            <a:r>
              <a:rPr lang="fr-FR" sz="3800" b="1" u="sng" dirty="0">
                <a:latin typeface="Marianne" panose="02000000000000000000" pitchFamily="50" charset="0"/>
              </a:rPr>
              <a:t>Première</a:t>
            </a:r>
            <a:r>
              <a:rPr lang="fr-FR" sz="3800" dirty="0">
                <a:latin typeface="Marianne" panose="02000000000000000000" pitchFamily="50" charset="0"/>
              </a:rPr>
              <a:t> :</a:t>
            </a:r>
          </a:p>
          <a:p>
            <a:pPr lvl="1" algn="just">
              <a:lnSpc>
                <a:spcPct val="110000"/>
              </a:lnSpc>
              <a:spcBef>
                <a:spcPts val="0"/>
              </a:spcBef>
              <a:spcAft>
                <a:spcPts val="0"/>
              </a:spcAft>
              <a:buFont typeface="Wingdings" panose="05000000000000000000" pitchFamily="2" charset="2"/>
              <a:buChar char="Ø"/>
            </a:pPr>
            <a:r>
              <a:rPr lang="fr-FR" sz="3800" dirty="0">
                <a:latin typeface="Marianne" panose="02000000000000000000" pitchFamily="50" charset="0"/>
              </a:rPr>
              <a:t> 3</a:t>
            </a:r>
            <a:r>
              <a:rPr lang="fr-FR" sz="3800" baseline="30000" dirty="0">
                <a:latin typeface="Marianne" panose="02000000000000000000" pitchFamily="50" charset="0"/>
              </a:rPr>
              <a:t>ème</a:t>
            </a:r>
            <a:r>
              <a:rPr lang="fr-FR" sz="3800" dirty="0">
                <a:latin typeface="Marianne" panose="02000000000000000000" pitchFamily="50" charset="0"/>
              </a:rPr>
              <a:t> trimestre : choix des deux enseignements de spécialité conservés en terminale.</a:t>
            </a:r>
          </a:p>
          <a:p>
            <a:pPr lvl="1" algn="just">
              <a:lnSpc>
                <a:spcPct val="110000"/>
              </a:lnSpc>
              <a:spcBef>
                <a:spcPts val="0"/>
              </a:spcBef>
              <a:spcAft>
                <a:spcPts val="0"/>
              </a:spcAft>
              <a:buFont typeface="Wingdings" panose="05000000000000000000" pitchFamily="2" charset="2"/>
              <a:buChar char="Ø"/>
            </a:pPr>
            <a:r>
              <a:rPr lang="fr-FR" sz="3800" dirty="0">
                <a:latin typeface="Marianne" panose="02000000000000000000" pitchFamily="50" charset="0"/>
              </a:rPr>
              <a:t> Juin : Épreuves écrite et orale de français.</a:t>
            </a:r>
          </a:p>
          <a:p>
            <a:pPr marL="0" indent="0" algn="just">
              <a:lnSpc>
                <a:spcPct val="110000"/>
              </a:lnSpc>
              <a:spcBef>
                <a:spcPts val="0"/>
              </a:spcBef>
              <a:buNone/>
            </a:pPr>
            <a:endParaRPr lang="fr-FR" sz="3800" dirty="0">
              <a:latin typeface="Marianne" panose="02000000000000000000" pitchFamily="50" charset="0"/>
            </a:endParaRPr>
          </a:p>
          <a:p>
            <a:pPr algn="just">
              <a:lnSpc>
                <a:spcPct val="110000"/>
              </a:lnSpc>
              <a:spcBef>
                <a:spcPts val="0"/>
              </a:spcBef>
              <a:buFont typeface="Wingdings" panose="05000000000000000000" pitchFamily="2" charset="2"/>
              <a:buChar char="Ø"/>
            </a:pPr>
            <a:r>
              <a:rPr lang="fr-FR" sz="3800" b="1" u="sng" dirty="0">
                <a:latin typeface="Marianne" panose="02000000000000000000" pitchFamily="50" charset="0"/>
              </a:rPr>
              <a:t> Terminale au mois juin :</a:t>
            </a:r>
          </a:p>
          <a:p>
            <a:pPr lvl="2" algn="just">
              <a:lnSpc>
                <a:spcPct val="110000"/>
              </a:lnSpc>
              <a:spcBef>
                <a:spcPts val="0"/>
              </a:spcBef>
              <a:buFont typeface="Wingdings" panose="05000000000000000000" pitchFamily="2" charset="2"/>
              <a:buChar char="Ø"/>
            </a:pPr>
            <a:r>
              <a:rPr lang="fr-FR" sz="3800" dirty="0">
                <a:latin typeface="Marianne" panose="02000000000000000000" pitchFamily="50" charset="0"/>
              </a:rPr>
              <a:t> Épreuves écrites : de philosophie - Épreuves écrites des deux spécialités</a:t>
            </a:r>
          </a:p>
          <a:p>
            <a:pPr lvl="2" algn="just">
              <a:lnSpc>
                <a:spcPct val="110000"/>
              </a:lnSpc>
              <a:spcBef>
                <a:spcPts val="0"/>
              </a:spcBef>
              <a:buFont typeface="Wingdings" panose="05000000000000000000" pitchFamily="2" charset="2"/>
              <a:buChar char="Ø"/>
            </a:pPr>
            <a:r>
              <a:rPr lang="fr-FR" sz="3800" dirty="0">
                <a:latin typeface="Marianne" panose="02000000000000000000" pitchFamily="50" charset="0"/>
              </a:rPr>
              <a:t> Grand oral</a:t>
            </a:r>
          </a:p>
        </p:txBody>
      </p:sp>
    </p:spTree>
    <p:extLst>
      <p:ext uri="{BB962C8B-B14F-4D97-AF65-F5344CB8AC3E}">
        <p14:creationId xmlns:p14="http://schemas.microsoft.com/office/powerpoint/2010/main" val="817853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853470-C684-8173-8D88-F2E6D54840DC}"/>
              </a:ext>
            </a:extLst>
          </p:cNvPr>
          <p:cNvSpPr txBox="1">
            <a:spLocks/>
          </p:cNvSpPr>
          <p:nvPr/>
        </p:nvSpPr>
        <p:spPr>
          <a:xfrm>
            <a:off x="1099656" y="90461"/>
            <a:ext cx="10091257" cy="11175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GÉNERALE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spécialités proposées</a:t>
            </a:r>
          </a:p>
        </p:txBody>
      </p:sp>
      <p:sp>
        <p:nvSpPr>
          <p:cNvPr id="3" name="Espace réservé du contenu 6">
            <a:extLst>
              <a:ext uri="{FF2B5EF4-FFF2-40B4-BE49-F238E27FC236}">
                <a16:creationId xmlns:a16="http://schemas.microsoft.com/office/drawing/2014/main" id="{DE60758A-FE69-6501-16F4-A47E4D85156E}"/>
              </a:ext>
            </a:extLst>
          </p:cNvPr>
          <p:cNvSpPr txBox="1">
            <a:spLocks/>
          </p:cNvSpPr>
          <p:nvPr/>
        </p:nvSpPr>
        <p:spPr>
          <a:xfrm>
            <a:off x="164592" y="1783079"/>
            <a:ext cx="11556534" cy="3786595"/>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buFont typeface="Wingdings" panose="05000000000000000000" pitchFamily="2" charset="2"/>
              <a:buChar char="Ø"/>
            </a:pPr>
            <a:r>
              <a:rPr lang="fr-FR" sz="3800" dirty="0"/>
              <a:t> </a:t>
            </a:r>
            <a:r>
              <a:rPr lang="fr-FR" b="1" dirty="0">
                <a:effectLst>
                  <a:outerShdw blurRad="38100" dist="38100" dir="2700000" algn="tl">
                    <a:srgbClr val="000000">
                      <a:alpha val="43137"/>
                    </a:srgbClr>
                  </a:outerShdw>
                </a:effectLst>
                <a:latin typeface="Marianne" panose="02000000000000000000"/>
              </a:rPr>
              <a:t>Enseignements de spécialité :</a:t>
            </a:r>
          </a:p>
          <a:p>
            <a:pPr lvl="1" algn="just">
              <a:lnSpc>
                <a:spcPct val="100000"/>
              </a:lnSpc>
              <a:spcBef>
                <a:spcPts val="0"/>
              </a:spcBef>
              <a:buFont typeface="Wingdings" panose="05000000000000000000" pitchFamily="2" charset="2"/>
              <a:buChar char="Ø"/>
            </a:pPr>
            <a:r>
              <a:rPr lang="fr-FR" sz="2200" b="1" i="1" dirty="0">
                <a:effectLst>
                  <a:outerShdw blurRad="38100" dist="38100" dir="2700000" algn="tl">
                    <a:srgbClr val="000000">
                      <a:alpha val="43137"/>
                    </a:srgbClr>
                  </a:outerShdw>
                </a:effectLst>
                <a:latin typeface="Marianne" panose="02000000000000000000"/>
              </a:rPr>
              <a:t> Enseignements de spécialité proposées au lycée Jacob HLOTZER:</a:t>
            </a:r>
          </a:p>
          <a:p>
            <a:pPr marL="0" indent="0" algn="just">
              <a:lnSpc>
                <a:spcPct val="100000"/>
              </a:lnSpc>
              <a:spcBef>
                <a:spcPts val="0"/>
              </a:spcBef>
              <a:buFont typeface="Arial" panose="020B0604020202020204" pitchFamily="34" charset="0"/>
              <a:buNone/>
            </a:pPr>
            <a:endParaRPr lang="fr-FR" sz="2200" dirty="0">
              <a:latin typeface="Marianne" panose="02000000000000000000"/>
            </a:endParaRPr>
          </a:p>
          <a:p>
            <a:pPr algn="just">
              <a:lnSpc>
                <a:spcPct val="100000"/>
              </a:lnSpc>
              <a:spcBef>
                <a:spcPts val="0"/>
              </a:spcBef>
              <a:buFont typeface="Wingdings" panose="05000000000000000000" pitchFamily="2" charset="2"/>
              <a:buChar char="Ø"/>
            </a:pPr>
            <a:r>
              <a:rPr lang="fr-FR" sz="2200" dirty="0">
                <a:latin typeface="Marianne" panose="02000000000000000000"/>
              </a:rPr>
              <a:t> Mathématiques</a:t>
            </a:r>
          </a:p>
          <a:p>
            <a:pPr algn="just">
              <a:lnSpc>
                <a:spcPct val="100000"/>
              </a:lnSpc>
              <a:spcBef>
                <a:spcPts val="0"/>
              </a:spcBef>
              <a:buFont typeface="Wingdings" panose="05000000000000000000" pitchFamily="2" charset="2"/>
              <a:buChar char="Ø"/>
            </a:pPr>
            <a:r>
              <a:rPr lang="fr-FR" sz="2200" dirty="0">
                <a:latin typeface="Marianne" panose="02000000000000000000"/>
              </a:rPr>
              <a:t> Sciences et vie de la terre (SVT)</a:t>
            </a:r>
          </a:p>
          <a:p>
            <a:pPr algn="just">
              <a:lnSpc>
                <a:spcPct val="100000"/>
              </a:lnSpc>
              <a:spcBef>
                <a:spcPts val="0"/>
              </a:spcBef>
              <a:buFont typeface="Wingdings" panose="05000000000000000000" pitchFamily="2" charset="2"/>
              <a:buChar char="Ø"/>
            </a:pPr>
            <a:r>
              <a:rPr lang="fr-FR" sz="2200" dirty="0">
                <a:latin typeface="Marianne" panose="02000000000000000000"/>
              </a:rPr>
              <a:t> Physique-Chimie</a:t>
            </a:r>
          </a:p>
          <a:p>
            <a:pPr algn="just">
              <a:lnSpc>
                <a:spcPct val="100000"/>
              </a:lnSpc>
              <a:spcBef>
                <a:spcPts val="0"/>
              </a:spcBef>
              <a:buFont typeface="Wingdings" panose="05000000000000000000" pitchFamily="2" charset="2"/>
              <a:buChar char="Ø"/>
            </a:pPr>
            <a:r>
              <a:rPr lang="fr-FR" sz="2200" dirty="0">
                <a:latin typeface="Marianne" panose="02000000000000000000"/>
              </a:rPr>
              <a:t> Histoire Géographie Géopolitique et Sciences Politiques (HGGSP)</a:t>
            </a:r>
          </a:p>
          <a:p>
            <a:pPr algn="just">
              <a:lnSpc>
                <a:spcPct val="100000"/>
              </a:lnSpc>
              <a:spcBef>
                <a:spcPts val="0"/>
              </a:spcBef>
              <a:buFont typeface="Wingdings" panose="05000000000000000000" pitchFamily="2" charset="2"/>
              <a:buChar char="Ø"/>
            </a:pPr>
            <a:r>
              <a:rPr lang="fr-FR" sz="2200" dirty="0">
                <a:latin typeface="Marianne" panose="02000000000000000000"/>
              </a:rPr>
              <a:t> Éducation Physique, Pratiques et culture sportives (EPPCS)</a:t>
            </a:r>
          </a:p>
          <a:p>
            <a:pPr algn="just">
              <a:lnSpc>
                <a:spcPct val="100000"/>
              </a:lnSpc>
              <a:spcBef>
                <a:spcPts val="0"/>
              </a:spcBef>
              <a:buFont typeface="Wingdings" panose="05000000000000000000" pitchFamily="2" charset="2"/>
              <a:buChar char="Ø"/>
            </a:pPr>
            <a:r>
              <a:rPr lang="fr-FR" sz="2200" dirty="0">
                <a:latin typeface="Marianne" panose="02000000000000000000"/>
              </a:rPr>
              <a:t> Sciences de l’ingénieur (SI)</a:t>
            </a:r>
          </a:p>
          <a:p>
            <a:pPr algn="just">
              <a:lnSpc>
                <a:spcPct val="100000"/>
              </a:lnSpc>
              <a:spcBef>
                <a:spcPts val="0"/>
              </a:spcBef>
              <a:buFont typeface="Wingdings" panose="05000000000000000000" pitchFamily="2" charset="2"/>
              <a:buChar char="Ø"/>
            </a:pPr>
            <a:r>
              <a:rPr lang="fr-FR" sz="2200" dirty="0">
                <a:latin typeface="Marianne" panose="02000000000000000000"/>
              </a:rPr>
              <a:t> Numérique et </a:t>
            </a:r>
            <a:r>
              <a:rPr lang="fr-FR" sz="2200" dirty="0" err="1">
                <a:latin typeface="Marianne" panose="02000000000000000000"/>
              </a:rPr>
              <a:t>Siences</a:t>
            </a:r>
            <a:r>
              <a:rPr lang="fr-FR" sz="2200" dirty="0">
                <a:latin typeface="Marianne" panose="02000000000000000000"/>
              </a:rPr>
              <a:t> Informatiques (NSI)</a:t>
            </a:r>
          </a:p>
          <a:p>
            <a:pPr algn="just">
              <a:lnSpc>
                <a:spcPct val="100000"/>
              </a:lnSpc>
              <a:spcBef>
                <a:spcPts val="0"/>
              </a:spcBef>
              <a:buFont typeface="Wingdings" panose="05000000000000000000" pitchFamily="2" charset="2"/>
              <a:buChar char="Ø"/>
            </a:pPr>
            <a:r>
              <a:rPr lang="fr-FR" sz="2200" dirty="0">
                <a:latin typeface="Marianne" panose="02000000000000000000"/>
              </a:rPr>
              <a:t> Sciences Économique et Sociale (SES)</a:t>
            </a:r>
          </a:p>
          <a:p>
            <a:pPr algn="just">
              <a:lnSpc>
                <a:spcPct val="100000"/>
              </a:lnSpc>
              <a:spcBef>
                <a:spcPts val="0"/>
              </a:spcBef>
              <a:buFont typeface="Wingdings" panose="05000000000000000000" pitchFamily="2" charset="2"/>
              <a:buChar char="Ø"/>
            </a:pPr>
            <a:endParaRPr lang="fr-FR" sz="2200" dirty="0">
              <a:latin typeface="Marianne" panose="02000000000000000000"/>
            </a:endParaRPr>
          </a:p>
        </p:txBody>
      </p:sp>
    </p:spTree>
    <p:extLst>
      <p:ext uri="{BB962C8B-B14F-4D97-AF65-F5344CB8AC3E}">
        <p14:creationId xmlns:p14="http://schemas.microsoft.com/office/powerpoint/2010/main" val="3152709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6" y="90461"/>
            <a:ext cx="10091257" cy="1117554"/>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GENERALE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spécialités proposées</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164592" y="1783079"/>
            <a:ext cx="11556534" cy="3786595"/>
          </a:xfrm>
        </p:spPr>
        <p:txBody>
          <a:bodyPr>
            <a:normAutofit/>
          </a:bodyPr>
          <a:lstStyle/>
          <a:p>
            <a:pPr algn="just">
              <a:lnSpc>
                <a:spcPct val="100000"/>
              </a:lnSpc>
              <a:spcBef>
                <a:spcPts val="0"/>
              </a:spcBef>
              <a:buFont typeface="Wingdings" panose="05000000000000000000" pitchFamily="2" charset="2"/>
              <a:buChar char="Ø"/>
            </a:pPr>
            <a:r>
              <a:rPr lang="fr-FR" sz="3800" dirty="0"/>
              <a:t> </a:t>
            </a:r>
            <a:r>
              <a:rPr lang="fr-FR" sz="2800" b="1" dirty="0">
                <a:effectLst>
                  <a:outerShdw blurRad="38100" dist="38100" dir="2700000" algn="tl">
                    <a:srgbClr val="000000">
                      <a:alpha val="43137"/>
                    </a:srgbClr>
                  </a:outerShdw>
                </a:effectLst>
                <a:latin typeface="Marianne" panose="02000000000000000000"/>
              </a:rPr>
              <a:t>Enseignements de spécialité :</a:t>
            </a:r>
          </a:p>
          <a:p>
            <a:pPr lvl="1" algn="just">
              <a:lnSpc>
                <a:spcPct val="100000"/>
              </a:lnSpc>
              <a:spcBef>
                <a:spcPts val="0"/>
              </a:spcBef>
              <a:spcAft>
                <a:spcPts val="0"/>
              </a:spcAft>
              <a:buFont typeface="Wingdings" panose="05000000000000000000" pitchFamily="2" charset="2"/>
              <a:buChar char="Ø"/>
            </a:pPr>
            <a:r>
              <a:rPr lang="fr-FR" sz="2200" b="1" i="1" dirty="0">
                <a:effectLst>
                  <a:outerShdw blurRad="38100" dist="38100" dir="2700000" algn="tl">
                    <a:srgbClr val="000000">
                      <a:alpha val="43137"/>
                    </a:srgbClr>
                  </a:outerShdw>
                </a:effectLst>
                <a:latin typeface="Marianne" panose="02000000000000000000"/>
              </a:rPr>
              <a:t> Enseignements de spécialité proposées dans les autres lycées avec demande de changement d'établissement en fin de seconde :</a:t>
            </a:r>
          </a:p>
          <a:p>
            <a:pPr marL="0" indent="0" algn="just">
              <a:lnSpc>
                <a:spcPct val="100000"/>
              </a:lnSpc>
              <a:spcBef>
                <a:spcPts val="0"/>
              </a:spcBef>
              <a:buNone/>
            </a:pPr>
            <a:endParaRPr lang="fr-FR" sz="2200" dirty="0">
              <a:latin typeface="Marianne" panose="02000000000000000000"/>
            </a:endParaRPr>
          </a:p>
          <a:p>
            <a:pPr algn="just">
              <a:lnSpc>
                <a:spcPct val="100000"/>
              </a:lnSpc>
              <a:spcBef>
                <a:spcPts val="0"/>
              </a:spcBef>
              <a:buFont typeface="Wingdings" panose="05000000000000000000" pitchFamily="2" charset="2"/>
              <a:buChar char="Ø"/>
            </a:pPr>
            <a:r>
              <a:rPr lang="fr-FR" sz="2200" dirty="0">
                <a:latin typeface="Marianne" panose="02000000000000000000"/>
              </a:rPr>
              <a:t> Langues, littératures et cultures étrangères</a:t>
            </a:r>
          </a:p>
          <a:p>
            <a:pPr algn="just">
              <a:lnSpc>
                <a:spcPct val="100000"/>
              </a:lnSpc>
              <a:spcBef>
                <a:spcPts val="0"/>
              </a:spcBef>
              <a:buFont typeface="Wingdings" panose="05000000000000000000" pitchFamily="2" charset="2"/>
              <a:buChar char="Ø"/>
            </a:pPr>
            <a:r>
              <a:rPr lang="fr-FR" sz="2200" dirty="0">
                <a:latin typeface="Marianne" panose="02000000000000000000"/>
              </a:rPr>
              <a:t> Littérature et LCA (langues et cultures de l’Antiquité)</a:t>
            </a:r>
          </a:p>
          <a:p>
            <a:pPr algn="just">
              <a:lnSpc>
                <a:spcPct val="100000"/>
              </a:lnSpc>
              <a:spcBef>
                <a:spcPts val="0"/>
              </a:spcBef>
              <a:buFont typeface="Wingdings" panose="05000000000000000000" pitchFamily="2" charset="2"/>
              <a:buChar char="Ø"/>
            </a:pPr>
            <a:r>
              <a:rPr lang="fr-FR" sz="2200" dirty="0">
                <a:latin typeface="Marianne" panose="02000000000000000000"/>
              </a:rPr>
              <a:t> Arts : HISTOIRE DES ARTS, THÉÂTRE, ARTS PLASTIQUES, ARTS DU SPECTACLE, Etc…</a:t>
            </a:r>
          </a:p>
          <a:p>
            <a:pPr algn="just">
              <a:lnSpc>
                <a:spcPct val="100000"/>
              </a:lnSpc>
              <a:spcBef>
                <a:spcPts val="0"/>
              </a:spcBef>
              <a:buFont typeface="Wingdings" panose="05000000000000000000" pitchFamily="2" charset="2"/>
              <a:buChar char="Ø"/>
            </a:pPr>
            <a:r>
              <a:rPr lang="fr-FR" sz="2200" dirty="0">
                <a:latin typeface="Marianne" panose="02000000000000000000"/>
              </a:rPr>
              <a:t> Biologie-écologie (lycées agricoles seuls)</a:t>
            </a:r>
          </a:p>
          <a:p>
            <a:pPr algn="just">
              <a:lnSpc>
                <a:spcPct val="100000"/>
              </a:lnSpc>
              <a:spcBef>
                <a:spcPts val="0"/>
              </a:spcBef>
              <a:buFont typeface="Wingdings" panose="05000000000000000000" pitchFamily="2" charset="2"/>
              <a:buChar char="Ø"/>
            </a:pPr>
            <a:r>
              <a:rPr lang="fr-FR" sz="2200" dirty="0">
                <a:latin typeface="Marianne" panose="02000000000000000000"/>
              </a:rPr>
              <a:t> HLP (Humanité, littérature et philosophie).</a:t>
            </a:r>
          </a:p>
        </p:txBody>
      </p:sp>
    </p:spTree>
    <p:extLst>
      <p:ext uri="{BB962C8B-B14F-4D97-AF65-F5344CB8AC3E}">
        <p14:creationId xmlns:p14="http://schemas.microsoft.com/office/powerpoint/2010/main" val="4102053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0"/>
            <a:ext cx="10200314" cy="1326859"/>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GÉNÉRALE :</a:t>
            </a:r>
            <a:br>
              <a:rPr lang="fr-FR" sz="3600" b="1" dirty="0">
                <a:solidFill>
                  <a:srgbClr val="CC0000"/>
                </a:solidFill>
                <a:effectLst>
                  <a:outerShdw blurRad="38100" dist="38100" dir="2700000" algn="tl">
                    <a:srgbClr val="000000">
                      <a:alpha val="43137"/>
                    </a:srgbClr>
                  </a:outerShdw>
                </a:effectLst>
                <a:latin typeface="Marianne"/>
              </a:rPr>
            </a:b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Choisir ses spécialités</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317733" y="1650995"/>
            <a:ext cx="11556534" cy="3556009"/>
          </a:xfrm>
        </p:spPr>
        <p:txBody>
          <a:bodyPr>
            <a:noAutofit/>
          </a:bodyPr>
          <a:lstStyle/>
          <a:p>
            <a:pPr>
              <a:lnSpc>
                <a:spcPct val="120000"/>
              </a:lnSpc>
              <a:spcBef>
                <a:spcPts val="0"/>
              </a:spcBef>
              <a:buFont typeface="Wingdings" panose="05000000000000000000" pitchFamily="2" charset="2"/>
              <a:buChar char="Ø"/>
            </a:pPr>
            <a:r>
              <a:rPr lang="fr-FR" sz="2400" dirty="0"/>
              <a:t> </a:t>
            </a:r>
            <a:r>
              <a:rPr lang="fr-FR" b="1" dirty="0">
                <a:effectLst>
                  <a:outerShdw blurRad="38100" dist="38100" dir="2700000" algn="tl">
                    <a:srgbClr val="000000">
                      <a:alpha val="43137"/>
                    </a:srgbClr>
                  </a:outerShdw>
                </a:effectLst>
                <a:latin typeface="Marianne" panose="02000000000000000000"/>
              </a:rPr>
              <a:t>Construire son projet à partir de ses goûts et aspirations.</a:t>
            </a:r>
          </a:p>
          <a:p>
            <a:pPr>
              <a:lnSpc>
                <a:spcPct val="120000"/>
              </a:lnSpc>
              <a:spcBef>
                <a:spcPts val="0"/>
              </a:spcBef>
              <a:buFont typeface="Wingdings" panose="05000000000000000000" pitchFamily="2" charset="2"/>
              <a:buChar char="Ø"/>
            </a:pPr>
            <a:endParaRPr lang="fr-FR" b="1" dirty="0">
              <a:effectLst>
                <a:outerShdw blurRad="38100" dist="38100" dir="2700000" algn="tl">
                  <a:srgbClr val="000000">
                    <a:alpha val="43137"/>
                  </a:srgbClr>
                </a:outerShdw>
              </a:effectLst>
              <a:latin typeface="Marianne" panose="02000000000000000000"/>
            </a:endParaRPr>
          </a:p>
          <a:p>
            <a:pPr>
              <a:lnSpc>
                <a:spcPct val="120000"/>
              </a:lnSpc>
              <a:spcBef>
                <a:spcPts val="0"/>
              </a:spcBef>
              <a:buFont typeface="Wingdings" panose="05000000000000000000" pitchFamily="2" charset="2"/>
              <a:buChar char="Ø"/>
            </a:pPr>
            <a:r>
              <a:rPr lang="fr-FR" b="1" dirty="0">
                <a:effectLst>
                  <a:outerShdw blurRad="38100" dist="38100" dir="2700000" algn="tl">
                    <a:srgbClr val="000000">
                      <a:alpha val="43137"/>
                    </a:srgbClr>
                  </a:outerShdw>
                </a:effectLst>
                <a:latin typeface="Marianne" panose="02000000000000000000"/>
              </a:rPr>
              <a:t>Prendre en compte ses aptitudes et sa motivation.</a:t>
            </a:r>
          </a:p>
          <a:p>
            <a:pPr>
              <a:lnSpc>
                <a:spcPct val="120000"/>
              </a:lnSpc>
              <a:spcBef>
                <a:spcPts val="0"/>
              </a:spcBef>
              <a:buFont typeface="Wingdings" panose="05000000000000000000" pitchFamily="2" charset="2"/>
              <a:buChar char="Ø"/>
            </a:pPr>
            <a:endParaRPr lang="fr-FR" b="1" dirty="0">
              <a:effectLst>
                <a:outerShdw blurRad="38100" dist="38100" dir="2700000" algn="tl">
                  <a:srgbClr val="000000">
                    <a:alpha val="43137"/>
                  </a:srgbClr>
                </a:outerShdw>
              </a:effectLst>
              <a:latin typeface="Marianne" panose="02000000000000000000"/>
            </a:endParaRPr>
          </a:p>
          <a:p>
            <a:pPr>
              <a:lnSpc>
                <a:spcPct val="120000"/>
              </a:lnSpc>
              <a:spcBef>
                <a:spcPts val="0"/>
              </a:spcBef>
              <a:buFont typeface="Wingdings" panose="05000000000000000000" pitchFamily="2" charset="2"/>
              <a:buChar char="Ø"/>
            </a:pPr>
            <a:r>
              <a:rPr lang="fr-FR" b="1" dirty="0">
                <a:effectLst>
                  <a:outerShdw blurRad="38100" dist="38100" dir="2700000" algn="tl">
                    <a:srgbClr val="000000">
                      <a:alpha val="43137"/>
                    </a:srgbClr>
                  </a:outerShdw>
                </a:effectLst>
                <a:latin typeface="Marianne" panose="02000000000000000000"/>
              </a:rPr>
              <a:t>Préparer sa poursuite d’études et sa réussite dans l’enseignement supérieur.</a:t>
            </a:r>
          </a:p>
        </p:txBody>
      </p:sp>
    </p:spTree>
    <p:extLst>
      <p:ext uri="{BB962C8B-B14F-4D97-AF65-F5344CB8AC3E}">
        <p14:creationId xmlns:p14="http://schemas.microsoft.com/office/powerpoint/2010/main" val="3118881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10200314" cy="1117554"/>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GÉNÉRALE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coefficients du baccalauréat</a:t>
            </a:r>
          </a:p>
        </p:txBody>
      </p:sp>
      <p:pic>
        <p:nvPicPr>
          <p:cNvPr id="5" name="Image 4">
            <a:extLst>
              <a:ext uri="{FF2B5EF4-FFF2-40B4-BE49-F238E27FC236}">
                <a16:creationId xmlns:a16="http://schemas.microsoft.com/office/drawing/2014/main" id="{0089A183-0D9B-4016-A605-9A2DB9D23392}"/>
              </a:ext>
            </a:extLst>
          </p:cNvPr>
          <p:cNvPicPr>
            <a:picLocks noChangeAspect="1"/>
          </p:cNvPicPr>
          <p:nvPr/>
        </p:nvPicPr>
        <p:blipFill rotWithShape="1">
          <a:blip r:embed="rId2"/>
          <a:srcRect r="34146"/>
          <a:stretch/>
        </p:blipFill>
        <p:spPr>
          <a:xfrm>
            <a:off x="3962400" y="1242216"/>
            <a:ext cx="4267199" cy="5615784"/>
          </a:xfrm>
          <a:prstGeom prst="rect">
            <a:avLst/>
          </a:prstGeom>
        </p:spPr>
      </p:pic>
    </p:spTree>
    <p:extLst>
      <p:ext uri="{BB962C8B-B14F-4D97-AF65-F5344CB8AC3E}">
        <p14:creationId xmlns:p14="http://schemas.microsoft.com/office/powerpoint/2010/main" val="327148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10200314" cy="1117554"/>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GENERALE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coefficients du baccalauréat</a:t>
            </a:r>
          </a:p>
        </p:txBody>
      </p:sp>
      <p:pic>
        <p:nvPicPr>
          <p:cNvPr id="4" name="Image 3">
            <a:extLst>
              <a:ext uri="{FF2B5EF4-FFF2-40B4-BE49-F238E27FC236}">
                <a16:creationId xmlns:a16="http://schemas.microsoft.com/office/drawing/2014/main" id="{B250AE97-43CC-4D3F-ADA3-40659F3C111D}"/>
              </a:ext>
            </a:extLst>
          </p:cNvPr>
          <p:cNvPicPr>
            <a:picLocks noChangeAspect="1"/>
          </p:cNvPicPr>
          <p:nvPr/>
        </p:nvPicPr>
        <p:blipFill rotWithShape="1">
          <a:blip r:embed="rId2"/>
          <a:srcRect r="34346"/>
          <a:stretch/>
        </p:blipFill>
        <p:spPr>
          <a:xfrm>
            <a:off x="3588873" y="1773389"/>
            <a:ext cx="5221880" cy="2969370"/>
          </a:xfrm>
          <a:prstGeom prst="rect">
            <a:avLst/>
          </a:prstGeom>
        </p:spPr>
      </p:pic>
      <p:sp>
        <p:nvSpPr>
          <p:cNvPr id="6" name="Espace réservé du contenu 6">
            <a:extLst>
              <a:ext uri="{FF2B5EF4-FFF2-40B4-BE49-F238E27FC236}">
                <a16:creationId xmlns:a16="http://schemas.microsoft.com/office/drawing/2014/main" id="{95190A8D-524E-4E78-9BC0-A94F4C7B5CF9}"/>
              </a:ext>
            </a:extLst>
          </p:cNvPr>
          <p:cNvSpPr>
            <a:spLocks noGrp="1"/>
          </p:cNvSpPr>
          <p:nvPr>
            <p:ph idx="1"/>
          </p:nvPr>
        </p:nvSpPr>
        <p:spPr>
          <a:xfrm>
            <a:off x="583384" y="4742759"/>
            <a:ext cx="11232859" cy="1723938"/>
          </a:xfrm>
        </p:spPr>
        <p:txBody>
          <a:bodyPr>
            <a:normAutofit/>
          </a:bodyPr>
          <a:lstStyle/>
          <a:p>
            <a:pPr marL="0" indent="0">
              <a:lnSpc>
                <a:spcPct val="100000"/>
              </a:lnSpc>
              <a:spcBef>
                <a:spcPts val="0"/>
              </a:spcBef>
              <a:buNone/>
            </a:pPr>
            <a:r>
              <a:rPr lang="fr-FR" sz="2400" b="1" dirty="0">
                <a:solidFill>
                  <a:srgbClr val="002060"/>
                </a:solidFill>
                <a:effectLst>
                  <a:outerShdw blurRad="38100" dist="38100" dir="2700000" algn="tl">
                    <a:srgbClr val="000000">
                      <a:alpha val="43137"/>
                    </a:srgbClr>
                  </a:outerShdw>
                </a:effectLst>
                <a:latin typeface="Marianne" panose="02000000000000000000"/>
              </a:rPr>
              <a:t>Les épreuves de rattrapage :</a:t>
            </a:r>
          </a:p>
          <a:p>
            <a:pPr marL="0" indent="0" algn="just">
              <a:lnSpc>
                <a:spcPct val="100000"/>
              </a:lnSpc>
              <a:spcBef>
                <a:spcPts val="0"/>
              </a:spcBef>
              <a:buNone/>
            </a:pPr>
            <a:endParaRPr lang="fr-FR" sz="1600" dirty="0">
              <a:latin typeface="Marianne" panose="02000000000000000000"/>
            </a:endParaRPr>
          </a:p>
          <a:p>
            <a:pPr algn="just">
              <a:lnSpc>
                <a:spcPct val="100000"/>
              </a:lnSpc>
              <a:spcBef>
                <a:spcPts val="0"/>
              </a:spcBef>
              <a:buFont typeface="Arial" panose="020B0604020202020204" pitchFamily="34" charset="0"/>
              <a:buChar char="•"/>
            </a:pPr>
            <a:r>
              <a:rPr lang="fr-FR" sz="1600" dirty="0">
                <a:latin typeface="Marianne" panose="02000000000000000000"/>
              </a:rPr>
              <a:t>Un élève ayant obtenu une note supérieure ou égale à 8 et inférieure à 10 au baccalauréat peut se présenter  aux épreuves de rattrapage : deux épreuves orales, dans les disciplines des épreuves finales écrites (français,  philosophie, ou enseignements de spécialité).</a:t>
            </a:r>
          </a:p>
        </p:txBody>
      </p:sp>
    </p:spTree>
    <p:extLst>
      <p:ext uri="{BB962C8B-B14F-4D97-AF65-F5344CB8AC3E}">
        <p14:creationId xmlns:p14="http://schemas.microsoft.com/office/powerpoint/2010/main" val="248021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80067A-E523-47AA-B716-882649692723}"/>
              </a:ext>
            </a:extLst>
          </p:cNvPr>
          <p:cNvSpPr>
            <a:spLocks noGrp="1"/>
          </p:cNvSpPr>
          <p:nvPr>
            <p:ph type="title"/>
          </p:nvPr>
        </p:nvSpPr>
        <p:spPr/>
        <p:txBody>
          <a:bodyPr/>
          <a:lstStyle/>
          <a:p>
            <a:pPr algn="ctr"/>
            <a:r>
              <a:rPr lang="fr-FR" dirty="0">
                <a:latin typeface="Marianne" panose="02000000000000000000"/>
              </a:rPr>
              <a:t>Permanences  Psychologue de l’Education nationale</a:t>
            </a:r>
          </a:p>
        </p:txBody>
      </p:sp>
      <p:sp>
        <p:nvSpPr>
          <p:cNvPr id="3" name="Espace réservé du contenu 2">
            <a:extLst>
              <a:ext uri="{FF2B5EF4-FFF2-40B4-BE49-F238E27FC236}">
                <a16:creationId xmlns:a16="http://schemas.microsoft.com/office/drawing/2014/main" id="{ECF075FA-A6AB-4DC3-AB20-11C63FF42485}"/>
              </a:ext>
            </a:extLst>
          </p:cNvPr>
          <p:cNvSpPr>
            <a:spLocks noGrp="1"/>
          </p:cNvSpPr>
          <p:nvPr>
            <p:ph idx="1"/>
          </p:nvPr>
        </p:nvSpPr>
        <p:spPr>
          <a:xfrm>
            <a:off x="3615655" y="2478892"/>
            <a:ext cx="7512593" cy="3693307"/>
          </a:xfrm>
        </p:spPr>
        <p:txBody>
          <a:bodyPr/>
          <a:lstStyle/>
          <a:p>
            <a:r>
              <a:rPr lang="fr-FR" sz="4000" dirty="0">
                <a:latin typeface="Marianne" panose="02000000000000000000"/>
              </a:rPr>
              <a:t>M. SIDIBÉ :</a:t>
            </a:r>
          </a:p>
          <a:p>
            <a:pPr lvl="1"/>
            <a:r>
              <a:rPr lang="fr-FR" sz="3600" dirty="0">
                <a:latin typeface="Marianne" panose="02000000000000000000"/>
              </a:rPr>
              <a:t>Présent 2 jours par semaine</a:t>
            </a:r>
          </a:p>
          <a:p>
            <a:pPr lvl="1"/>
            <a:r>
              <a:rPr lang="fr-FR" sz="3600" dirty="0">
                <a:latin typeface="Marianne" panose="02000000000000000000"/>
              </a:rPr>
              <a:t>Prendre rendez-vous à la vie scolaire</a:t>
            </a:r>
          </a:p>
          <a:p>
            <a:endParaRPr lang="fr-FR" dirty="0"/>
          </a:p>
        </p:txBody>
      </p:sp>
      <p:pic>
        <p:nvPicPr>
          <p:cNvPr id="4" name="object 18">
            <a:extLst>
              <a:ext uri="{FF2B5EF4-FFF2-40B4-BE49-F238E27FC236}">
                <a16:creationId xmlns:a16="http://schemas.microsoft.com/office/drawing/2014/main" id="{CF33F059-2786-4BB4-B58F-0958E7BE4991}"/>
              </a:ext>
            </a:extLst>
          </p:cNvPr>
          <p:cNvPicPr/>
          <p:nvPr/>
        </p:nvPicPr>
        <p:blipFill>
          <a:blip r:embed="rId2" cstate="print"/>
          <a:stretch>
            <a:fillRect/>
          </a:stretch>
        </p:blipFill>
        <p:spPr>
          <a:xfrm>
            <a:off x="246776" y="2506326"/>
            <a:ext cx="2738197" cy="3693306"/>
          </a:xfrm>
          <a:prstGeom prst="rect">
            <a:avLst/>
          </a:prstGeom>
        </p:spPr>
      </p:pic>
    </p:spTree>
    <p:extLst>
      <p:ext uri="{BB962C8B-B14F-4D97-AF65-F5344CB8AC3E}">
        <p14:creationId xmlns:p14="http://schemas.microsoft.com/office/powerpoint/2010/main" val="2502622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49323" y="2079952"/>
            <a:ext cx="10093354" cy="2698095"/>
          </a:xfrm>
        </p:spPr>
        <p:txBody>
          <a:bodyPr>
            <a:noAutofit/>
          </a:bodyPr>
          <a:lstStyle/>
          <a:p>
            <a:r>
              <a:rPr lang="fr-FR" sz="6600" dirty="0">
                <a:latin typeface="Marianne"/>
              </a:rPr>
              <a:t>BAC TECHNOLOGIQUE</a:t>
            </a:r>
          </a:p>
        </p:txBody>
      </p:sp>
    </p:spTree>
    <p:extLst>
      <p:ext uri="{BB962C8B-B14F-4D97-AF65-F5344CB8AC3E}">
        <p14:creationId xmlns:p14="http://schemas.microsoft.com/office/powerpoint/2010/main" val="474539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90461"/>
            <a:ext cx="9992686" cy="899440"/>
          </a:xfrm>
        </p:spPr>
        <p:txBody>
          <a:bodyPr>
            <a:normAutofit/>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VOIE TECHNOLOGIQUE</a:t>
            </a:r>
          </a:p>
        </p:txBody>
      </p:sp>
      <p:sp>
        <p:nvSpPr>
          <p:cNvPr id="4" name="Titre 7">
            <a:extLst>
              <a:ext uri="{FF2B5EF4-FFF2-40B4-BE49-F238E27FC236}">
                <a16:creationId xmlns:a16="http://schemas.microsoft.com/office/drawing/2014/main" id="{8825AF72-4A2B-44E4-91DE-59254C251BC9}"/>
              </a:ext>
            </a:extLst>
          </p:cNvPr>
          <p:cNvSpPr txBox="1">
            <a:spLocks/>
          </p:cNvSpPr>
          <p:nvPr/>
        </p:nvSpPr>
        <p:spPr>
          <a:xfrm>
            <a:off x="8841997" y="2793533"/>
            <a:ext cx="3154374" cy="33472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BACCALAURÉATS</a:t>
            </a:r>
          </a:p>
          <a:p>
            <a:pPr algn="ctr"/>
            <a:r>
              <a:rPr lang="fr-FR" sz="2000" b="1" dirty="0">
                <a:latin typeface="Marianne" panose="02000000000000000000"/>
              </a:rPr>
              <a:t>SPÉCIFIQUES:</a:t>
            </a:r>
          </a:p>
          <a:p>
            <a:pPr algn="ctr"/>
            <a:r>
              <a:rPr lang="fr-FR" sz="2000" dirty="0">
                <a:latin typeface="Marianne" panose="02000000000000000000"/>
              </a:rPr>
              <a:t>Bac STAV : Sc et techno de l’agronomie et  du vivant</a:t>
            </a:r>
          </a:p>
          <a:p>
            <a:pPr algn="ctr"/>
            <a:r>
              <a:rPr lang="fr-FR" sz="2000" dirty="0">
                <a:latin typeface="Marianne" panose="02000000000000000000"/>
              </a:rPr>
              <a:t>Bac STHR Sc et techno Restauration, Hôtellerie</a:t>
            </a:r>
          </a:p>
          <a:p>
            <a:pPr algn="ctr"/>
            <a:r>
              <a:rPr lang="fr-FR" sz="2000" dirty="0">
                <a:latin typeface="Marianne" panose="02000000000000000000"/>
              </a:rPr>
              <a:t>Bac S2TMD Sciences et techniques du théâtre, de la musique et de la danse</a:t>
            </a:r>
          </a:p>
        </p:txBody>
      </p:sp>
      <p:sp>
        <p:nvSpPr>
          <p:cNvPr id="5" name="Titre 7">
            <a:extLst>
              <a:ext uri="{FF2B5EF4-FFF2-40B4-BE49-F238E27FC236}">
                <a16:creationId xmlns:a16="http://schemas.microsoft.com/office/drawing/2014/main" id="{93BB286C-9A1A-4CCA-8B93-C614BE7D6F23}"/>
              </a:ext>
            </a:extLst>
          </p:cNvPr>
          <p:cNvSpPr txBox="1">
            <a:spLocks/>
          </p:cNvSpPr>
          <p:nvPr/>
        </p:nvSpPr>
        <p:spPr>
          <a:xfrm>
            <a:off x="156464" y="1100354"/>
            <a:ext cx="8128000" cy="1693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CHAQUE FILIÈRE SE CARACTÉRISE PAR UNE SPÉCIALISATION</a:t>
            </a:r>
          </a:p>
          <a:p>
            <a:pPr algn="ctr"/>
            <a:r>
              <a:rPr lang="fr-FR" sz="2000" b="1" dirty="0">
                <a:latin typeface="Marianne" panose="02000000000000000000"/>
              </a:rPr>
              <a:t>DANS UN DOMAINE TECHNOLOGIQUE.</a:t>
            </a:r>
          </a:p>
          <a:p>
            <a:pPr algn="ctr"/>
            <a:endParaRPr lang="fr-FR" sz="2000" b="1" dirty="0">
              <a:latin typeface="Marianne" panose="02000000000000000000"/>
            </a:endParaRPr>
          </a:p>
          <a:p>
            <a:pPr algn="ctr"/>
            <a:r>
              <a:rPr lang="fr-FR" sz="1800" dirty="0">
                <a:latin typeface="Marianne" panose="02000000000000000000"/>
              </a:rPr>
              <a:t>AU BACCALAURÉAT, LE POIDS DES DISCIPLINES  TECHNOLOGIQUES EST PLUS IMPORTANT QUE CELUI DES  DISCIPLINES GÉNÉRALES.</a:t>
            </a:r>
          </a:p>
        </p:txBody>
      </p:sp>
      <p:graphicFrame>
        <p:nvGraphicFramePr>
          <p:cNvPr id="3" name="Tableau 5">
            <a:extLst>
              <a:ext uri="{FF2B5EF4-FFF2-40B4-BE49-F238E27FC236}">
                <a16:creationId xmlns:a16="http://schemas.microsoft.com/office/drawing/2014/main" id="{58823CC1-3EA4-4F04-ABEC-8BCEC6F77B1F}"/>
              </a:ext>
            </a:extLst>
          </p:cNvPr>
          <p:cNvGraphicFramePr>
            <a:graphicFrameLocks noGrp="1"/>
          </p:cNvGraphicFramePr>
          <p:nvPr/>
        </p:nvGraphicFramePr>
        <p:xfrm>
          <a:off x="303402" y="3429000"/>
          <a:ext cx="8128000" cy="2281492"/>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3116517301"/>
                    </a:ext>
                  </a:extLst>
                </a:gridCol>
                <a:gridCol w="1625600">
                  <a:extLst>
                    <a:ext uri="{9D8B030D-6E8A-4147-A177-3AD203B41FA5}">
                      <a16:colId xmlns:a16="http://schemas.microsoft.com/office/drawing/2014/main" val="3090172481"/>
                    </a:ext>
                  </a:extLst>
                </a:gridCol>
                <a:gridCol w="1625600">
                  <a:extLst>
                    <a:ext uri="{9D8B030D-6E8A-4147-A177-3AD203B41FA5}">
                      <a16:colId xmlns:a16="http://schemas.microsoft.com/office/drawing/2014/main" val="607553016"/>
                    </a:ext>
                  </a:extLst>
                </a:gridCol>
                <a:gridCol w="1625600">
                  <a:extLst>
                    <a:ext uri="{9D8B030D-6E8A-4147-A177-3AD203B41FA5}">
                      <a16:colId xmlns:a16="http://schemas.microsoft.com/office/drawing/2014/main" val="526816725"/>
                    </a:ext>
                  </a:extLst>
                </a:gridCol>
                <a:gridCol w="1625600">
                  <a:extLst>
                    <a:ext uri="{9D8B030D-6E8A-4147-A177-3AD203B41FA5}">
                      <a16:colId xmlns:a16="http://schemas.microsoft.com/office/drawing/2014/main" val="1069685526"/>
                    </a:ext>
                  </a:extLst>
                </a:gridCol>
              </a:tblGrid>
              <a:tr h="370840">
                <a:tc>
                  <a:txBody>
                    <a:bodyPr/>
                    <a:lstStyle/>
                    <a:p>
                      <a:pPr algn="ctr"/>
                      <a:r>
                        <a:rPr lang="fr-FR" dirty="0">
                          <a:latin typeface="Marianne" panose="02000000000000000000"/>
                        </a:rPr>
                        <a:t>Bac</a:t>
                      </a:r>
                    </a:p>
                    <a:p>
                      <a:pPr algn="ctr"/>
                      <a:r>
                        <a:rPr lang="fr-FR" dirty="0">
                          <a:latin typeface="Marianne" panose="02000000000000000000"/>
                        </a:rPr>
                        <a:t>STMG</a:t>
                      </a:r>
                    </a:p>
                    <a:p>
                      <a:pPr algn="l"/>
                      <a:r>
                        <a:rPr lang="fr-FR" sz="1600" dirty="0">
                          <a:latin typeface="Marianne" panose="02000000000000000000"/>
                        </a:rPr>
                        <a:t>Sciences et Technologies du  Management et de la Gestion</a:t>
                      </a:r>
                    </a:p>
                  </a:txBody>
                  <a:tcPr/>
                </a:tc>
                <a:tc>
                  <a:txBody>
                    <a:bodyPr/>
                    <a:lstStyle/>
                    <a:p>
                      <a:pPr algn="ctr"/>
                      <a:r>
                        <a:rPr lang="fr-FR" dirty="0">
                          <a:latin typeface="Marianne" panose="02000000000000000000"/>
                        </a:rPr>
                        <a:t>Bac</a:t>
                      </a:r>
                    </a:p>
                    <a:p>
                      <a:pPr algn="ctr"/>
                      <a:r>
                        <a:rPr lang="fr-FR" dirty="0">
                          <a:latin typeface="Marianne" panose="02000000000000000000"/>
                        </a:rPr>
                        <a:t>ST2S</a:t>
                      </a:r>
                    </a:p>
                    <a:p>
                      <a:pPr algn="ctr"/>
                      <a:r>
                        <a:rPr lang="fr-FR" sz="1600" dirty="0">
                          <a:latin typeface="Marianne" panose="02000000000000000000"/>
                        </a:rPr>
                        <a:t>Sciences et Technologies de la Santé et du</a:t>
                      </a:r>
                    </a:p>
                    <a:p>
                      <a:pPr algn="ctr"/>
                      <a:r>
                        <a:rPr lang="fr-FR" sz="1600" dirty="0">
                          <a:latin typeface="Marianne" panose="02000000000000000000"/>
                        </a:rPr>
                        <a:t>Social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Marianne" panose="02000000000000000000"/>
                          <a:ea typeface="+mn-ea"/>
                          <a:cs typeface="+mn-cs"/>
                        </a:rPr>
                        <a:t>Bac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Marianne" panose="02000000000000000000"/>
                          <a:ea typeface="+mn-ea"/>
                          <a:cs typeface="+mn-cs"/>
                        </a:rPr>
                        <a:t>STI2D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white"/>
                          </a:solidFill>
                          <a:effectLst/>
                          <a:uLnTx/>
                          <a:uFillTx/>
                          <a:latin typeface="Marianne" panose="02000000000000000000"/>
                          <a:ea typeface="+mn-ea"/>
                          <a:cs typeface="+mn-cs"/>
                        </a:rPr>
                        <a:t>Sciences et Technologies  de l’Industrie et du Développement  Durable</a:t>
                      </a:r>
                    </a:p>
                    <a:p>
                      <a:pPr marL="42545" algn="ctr">
                        <a:lnSpc>
                          <a:spcPts val="1400"/>
                        </a:lnSpc>
                      </a:pPr>
                      <a:endParaRPr lang="fr-FR" sz="1600" dirty="0">
                        <a:latin typeface="Marianne" panose="02000000000000000000"/>
                        <a:cs typeface="Trebuchet MS"/>
                      </a:endParaRPr>
                    </a:p>
                  </a:txBody>
                  <a:tcPr/>
                </a:tc>
                <a:tc>
                  <a:txBody>
                    <a:bodyPr/>
                    <a:lstStyle/>
                    <a:p>
                      <a:pPr algn="ctr"/>
                      <a:r>
                        <a:rPr lang="fr-FR" dirty="0">
                          <a:latin typeface="Marianne" panose="02000000000000000000"/>
                        </a:rPr>
                        <a:t>Bac</a:t>
                      </a:r>
                    </a:p>
                    <a:p>
                      <a:pPr algn="ctr"/>
                      <a:r>
                        <a:rPr lang="fr-FR" dirty="0">
                          <a:latin typeface="Marianne" panose="02000000000000000000"/>
                        </a:rPr>
                        <a:t>STL</a:t>
                      </a:r>
                    </a:p>
                    <a:p>
                      <a:pPr algn="ctr"/>
                      <a:r>
                        <a:rPr lang="fr-FR" sz="1600" dirty="0">
                          <a:latin typeface="Marianne" panose="02000000000000000000"/>
                        </a:rPr>
                        <a:t>Sciences et Technologies de  Laboratoire</a:t>
                      </a:r>
                    </a:p>
                    <a:p>
                      <a:pPr algn="ctr"/>
                      <a:endParaRPr lang="fr-FR" dirty="0">
                        <a:latin typeface="Marianne" panose="02000000000000000000"/>
                      </a:endParaRPr>
                    </a:p>
                  </a:txBody>
                  <a:tcPr/>
                </a:tc>
                <a:tc>
                  <a:txBody>
                    <a:bodyPr/>
                    <a:lstStyle/>
                    <a:p>
                      <a:pPr algn="ctr"/>
                      <a:r>
                        <a:rPr lang="fr-FR" dirty="0">
                          <a:latin typeface="Marianne" panose="02000000000000000000"/>
                        </a:rPr>
                        <a:t>Bac</a:t>
                      </a:r>
                    </a:p>
                    <a:p>
                      <a:pPr algn="ctr"/>
                      <a:r>
                        <a:rPr lang="fr-FR" dirty="0">
                          <a:latin typeface="Marianne" panose="02000000000000000000"/>
                        </a:rPr>
                        <a:t>STD2A</a:t>
                      </a:r>
                    </a:p>
                    <a:p>
                      <a:pPr algn="ctr"/>
                      <a:r>
                        <a:rPr lang="fr-FR" sz="1600" dirty="0">
                          <a:latin typeface="Marianne" panose="02000000000000000000"/>
                        </a:rPr>
                        <a:t>Sciences et Technologies du Design et des Arts Appliqués</a:t>
                      </a:r>
                    </a:p>
                  </a:txBody>
                  <a:tcPr/>
                </a:tc>
                <a:extLst>
                  <a:ext uri="{0D108BD9-81ED-4DB2-BD59-A6C34878D82A}">
                    <a16:rowId xmlns:a16="http://schemas.microsoft.com/office/drawing/2014/main" val="4163009306"/>
                  </a:ext>
                </a:extLst>
              </a:tr>
            </a:tbl>
          </a:graphicData>
        </a:graphic>
      </p:graphicFrame>
    </p:spTree>
    <p:extLst>
      <p:ext uri="{BB962C8B-B14F-4D97-AF65-F5344CB8AC3E}">
        <p14:creationId xmlns:p14="http://schemas.microsoft.com/office/powerpoint/2010/main" val="4090541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99657" y="300186"/>
            <a:ext cx="9992686" cy="899440"/>
          </a:xfrm>
        </p:spPr>
        <p:txBody>
          <a:bodyPr>
            <a:normAutofit/>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LES ENSEIGNEMENTS COMMUNS</a:t>
            </a:r>
          </a:p>
        </p:txBody>
      </p:sp>
      <p:pic>
        <p:nvPicPr>
          <p:cNvPr id="6" name="Image 5">
            <a:extLst>
              <a:ext uri="{FF2B5EF4-FFF2-40B4-BE49-F238E27FC236}">
                <a16:creationId xmlns:a16="http://schemas.microsoft.com/office/drawing/2014/main" id="{CCC1374D-B1C4-452A-B69C-37173DBB733B}"/>
              </a:ext>
            </a:extLst>
          </p:cNvPr>
          <p:cNvPicPr>
            <a:picLocks noChangeAspect="1"/>
          </p:cNvPicPr>
          <p:nvPr/>
        </p:nvPicPr>
        <p:blipFill>
          <a:blip r:embed="rId2"/>
          <a:stretch>
            <a:fillRect/>
          </a:stretch>
        </p:blipFill>
        <p:spPr>
          <a:xfrm>
            <a:off x="0" y="1313764"/>
            <a:ext cx="12192000" cy="4473323"/>
          </a:xfrm>
          <a:prstGeom prst="rect">
            <a:avLst/>
          </a:prstGeom>
        </p:spPr>
      </p:pic>
    </p:spTree>
    <p:extLst>
      <p:ext uri="{BB962C8B-B14F-4D97-AF65-F5344CB8AC3E}">
        <p14:creationId xmlns:p14="http://schemas.microsoft.com/office/powerpoint/2010/main" val="3773185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594360" y="2079952"/>
            <a:ext cx="10548317" cy="2698095"/>
          </a:xfrm>
        </p:spPr>
        <p:txBody>
          <a:bodyPr>
            <a:noAutofit/>
          </a:bodyPr>
          <a:lstStyle/>
          <a:p>
            <a:pPr algn="ctr"/>
            <a:r>
              <a:rPr lang="fr-FR" sz="6600" dirty="0">
                <a:latin typeface="Marianne"/>
              </a:rPr>
              <a:t>Au lycée Jacob HOLTZER</a:t>
            </a:r>
          </a:p>
        </p:txBody>
      </p:sp>
    </p:spTree>
    <p:extLst>
      <p:ext uri="{BB962C8B-B14F-4D97-AF65-F5344CB8AC3E}">
        <p14:creationId xmlns:p14="http://schemas.microsoft.com/office/powerpoint/2010/main" val="1892000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2000" cy="1922897"/>
          </a:xfrm>
        </p:spPr>
        <p:txBody>
          <a:bodyPr>
            <a:noAutofit/>
          </a:bodyPr>
          <a:lstStyle/>
          <a:p>
            <a:pPr algn="ctr"/>
            <a:r>
              <a:rPr lang="fr-FR" sz="3600" b="1" dirty="0">
                <a:solidFill>
                  <a:schemeClr val="accent6">
                    <a:lumMod val="75000"/>
                  </a:schemeClr>
                </a:solidFill>
                <a:effectLst>
                  <a:outerShdw blurRad="38100" dist="38100" dir="2700000" algn="tl">
                    <a:srgbClr val="000000">
                      <a:alpha val="43137"/>
                    </a:srgbClr>
                  </a:outerShdw>
                </a:effectLst>
                <a:latin typeface="Marianne"/>
              </a:rPr>
              <a:t>LE BAC STI2D (SCIENCES ET TECHNOLOGIES DE  L'INDUSTRIE ET DU DÉVELOPPEMENT DURABLE)</a:t>
            </a:r>
            <a:br>
              <a:rPr lang="fr-FR" sz="3600" b="1" dirty="0">
                <a:solidFill>
                  <a:schemeClr val="accent6">
                    <a:lumMod val="75000"/>
                  </a:schemeClr>
                </a:solidFill>
                <a:effectLst>
                  <a:outerShdw blurRad="38100" dist="38100" dir="2700000" algn="tl">
                    <a:srgbClr val="000000">
                      <a:alpha val="43137"/>
                    </a:srgbClr>
                  </a:outerShdw>
                </a:effectLst>
                <a:latin typeface="Marianne"/>
              </a:rPr>
            </a:br>
            <a:r>
              <a:rPr lang="fr-FR" sz="1600" dirty="0">
                <a:solidFill>
                  <a:schemeClr val="tx1"/>
                </a:solidFill>
                <a:latin typeface="Marianne"/>
              </a:rPr>
              <a:t>pour ceux qui s’intéressent à l'industrie, à l’innovation technologique et à la transition énergétique, et qui  souhaitent suivre une formation technologique polyvalente en vue d’une poursuite d’études.</a:t>
            </a:r>
            <a:endParaRPr lang="fr-FR" sz="3600" dirty="0">
              <a:solidFill>
                <a:schemeClr val="tx1"/>
              </a:solidFill>
              <a:latin typeface="Marianne"/>
            </a:endParaRPr>
          </a:p>
        </p:txBody>
      </p:sp>
      <p:sp>
        <p:nvSpPr>
          <p:cNvPr id="4" name="Titre 7">
            <a:extLst>
              <a:ext uri="{FF2B5EF4-FFF2-40B4-BE49-F238E27FC236}">
                <a16:creationId xmlns:a16="http://schemas.microsoft.com/office/drawing/2014/main" id="{8825AF72-4A2B-44E4-91DE-59254C251BC9}"/>
              </a:ext>
            </a:extLst>
          </p:cNvPr>
          <p:cNvSpPr txBox="1">
            <a:spLocks/>
          </p:cNvSpPr>
          <p:nvPr/>
        </p:nvSpPr>
        <p:spPr>
          <a:xfrm>
            <a:off x="7607807" y="2455652"/>
            <a:ext cx="4461715" cy="35821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1800" b="1" dirty="0">
                <a:solidFill>
                  <a:srgbClr val="CC0000"/>
                </a:solidFill>
                <a:effectLst>
                  <a:outerShdw blurRad="38100" dist="38100" dir="2700000" algn="tl">
                    <a:srgbClr val="000000">
                      <a:alpha val="43137"/>
                    </a:srgbClr>
                  </a:outerShdw>
                </a:effectLst>
                <a:latin typeface="Marianne" panose="02000000000000000000"/>
              </a:rPr>
              <a:t>À NOTER :</a:t>
            </a:r>
          </a:p>
          <a:p>
            <a:pPr algn="ctr"/>
            <a:endParaRPr lang="fr-FR" sz="1800" b="1" dirty="0">
              <a:latin typeface="Marianne" panose="02000000000000000000"/>
            </a:endParaRPr>
          </a:p>
          <a:p>
            <a:r>
              <a:rPr lang="fr-FR" sz="1800" b="1" dirty="0">
                <a:latin typeface="Marianne" panose="02000000000000000000"/>
              </a:rPr>
              <a:t>4 spécialités pour le bac STI2D</a:t>
            </a:r>
          </a:p>
          <a:p>
            <a:endParaRPr lang="fr-FR" sz="1800" b="1" dirty="0">
              <a:latin typeface="Marianne" panose="02000000000000000000"/>
            </a:endParaRPr>
          </a:p>
          <a:p>
            <a:r>
              <a:rPr lang="fr-FR" sz="1800" b="1" dirty="0">
                <a:solidFill>
                  <a:schemeClr val="tx1"/>
                </a:solidFill>
                <a:latin typeface="Marianne" panose="02000000000000000000"/>
              </a:rPr>
              <a:t>Il faut en choisir une en terminale :</a:t>
            </a:r>
          </a:p>
          <a:p>
            <a:pPr marL="342900" indent="-342900">
              <a:buFont typeface="Arial" panose="020B0604020202020204" pitchFamily="34" charset="0"/>
              <a:buChar char="•"/>
            </a:pPr>
            <a:r>
              <a:rPr lang="fr-FR" sz="1800" b="1" dirty="0">
                <a:solidFill>
                  <a:schemeClr val="tx1"/>
                </a:solidFill>
                <a:latin typeface="Marianne" panose="02000000000000000000"/>
              </a:rPr>
              <a:t>2 spécialités au lycée :</a:t>
            </a:r>
          </a:p>
          <a:p>
            <a:r>
              <a:rPr lang="fr-FR" sz="1800" b="1" dirty="0">
                <a:solidFill>
                  <a:schemeClr val="tx1"/>
                </a:solidFill>
                <a:latin typeface="Marianne" panose="02000000000000000000"/>
              </a:rPr>
              <a:t>	- énergie et environnement</a:t>
            </a:r>
          </a:p>
          <a:p>
            <a:r>
              <a:rPr lang="fr-FR" sz="1800" b="1" dirty="0">
                <a:solidFill>
                  <a:schemeClr val="tx1"/>
                </a:solidFill>
                <a:latin typeface="Marianne" panose="02000000000000000000"/>
              </a:rPr>
              <a:t>	- innovation technologique 	et éco-conception</a:t>
            </a:r>
          </a:p>
          <a:p>
            <a:endParaRPr lang="fr-FR" sz="1800" b="1" dirty="0">
              <a:solidFill>
                <a:schemeClr val="tx1"/>
              </a:solidFill>
              <a:latin typeface="Marianne" panose="02000000000000000000"/>
            </a:endParaRPr>
          </a:p>
          <a:p>
            <a:pPr marL="342900" indent="-342900">
              <a:buFont typeface="Arial" panose="020B0604020202020204" pitchFamily="34" charset="0"/>
              <a:buChar char="•"/>
            </a:pPr>
            <a:r>
              <a:rPr lang="fr-FR" sz="1800" b="1" dirty="0">
                <a:solidFill>
                  <a:schemeClr val="tx1"/>
                </a:solidFill>
                <a:latin typeface="Marianne" panose="02000000000000000000"/>
              </a:rPr>
              <a:t>architecture et construction</a:t>
            </a:r>
          </a:p>
          <a:p>
            <a:pPr marL="342900" indent="-342900">
              <a:buFont typeface="Arial" panose="020B0604020202020204" pitchFamily="34" charset="0"/>
              <a:buChar char="•"/>
            </a:pPr>
            <a:r>
              <a:rPr lang="fr-FR" sz="1800" b="1" dirty="0">
                <a:solidFill>
                  <a:schemeClr val="tx1"/>
                </a:solidFill>
                <a:latin typeface="Marianne" panose="02000000000000000000"/>
              </a:rPr>
              <a:t>systèmes d'information et numérique</a:t>
            </a:r>
          </a:p>
        </p:txBody>
      </p:sp>
      <p:sp>
        <p:nvSpPr>
          <p:cNvPr id="5" name="Titre 7">
            <a:extLst>
              <a:ext uri="{FF2B5EF4-FFF2-40B4-BE49-F238E27FC236}">
                <a16:creationId xmlns:a16="http://schemas.microsoft.com/office/drawing/2014/main" id="{93BB286C-9A1A-4CCA-8B93-C614BE7D6F23}"/>
              </a:ext>
            </a:extLst>
          </p:cNvPr>
          <p:cNvSpPr txBox="1">
            <a:spLocks/>
          </p:cNvSpPr>
          <p:nvPr/>
        </p:nvSpPr>
        <p:spPr>
          <a:xfrm>
            <a:off x="122478" y="1900580"/>
            <a:ext cx="7027292" cy="469224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POURSUITE D’ÉTUDES :</a:t>
            </a:r>
          </a:p>
          <a:p>
            <a:pPr algn="ctr"/>
            <a:endParaRPr lang="fr-FR" sz="1800" b="1" dirty="0">
              <a:latin typeface="Marianne" panose="02000000000000000000"/>
            </a:endParaRPr>
          </a:p>
          <a:p>
            <a:pPr marL="342900" indent="-342900" algn="just">
              <a:buFont typeface="Arial" panose="020B0604020202020204" pitchFamily="34" charset="0"/>
              <a:buChar char="•"/>
            </a:pPr>
            <a:r>
              <a:rPr lang="fr-FR" sz="1800" dirty="0">
                <a:solidFill>
                  <a:schemeClr val="tx1"/>
                </a:solidFill>
                <a:latin typeface="Marianne" panose="02000000000000000000"/>
              </a:rPr>
              <a:t>Un BTS</a:t>
            </a:r>
          </a:p>
          <a:p>
            <a:pPr marL="342900" indent="-342900" algn="just">
              <a:buFont typeface="Arial" panose="020B0604020202020204" pitchFamily="34" charset="0"/>
              <a:buChar char="•"/>
            </a:pPr>
            <a:endParaRPr lang="fr-FR" sz="1800" dirty="0">
              <a:solidFill>
                <a:schemeClr val="tx1"/>
              </a:solidFill>
              <a:latin typeface="Marianne" panose="02000000000000000000"/>
            </a:endParaRPr>
          </a:p>
          <a:p>
            <a:pPr marL="342900" indent="-342900" algn="just">
              <a:buFont typeface="Arial" panose="020B0604020202020204" pitchFamily="34" charset="0"/>
              <a:buChar char="•"/>
            </a:pPr>
            <a:r>
              <a:rPr lang="fr-FR" sz="1800" dirty="0">
                <a:solidFill>
                  <a:schemeClr val="tx1"/>
                </a:solidFill>
                <a:latin typeface="Marianne" panose="02000000000000000000"/>
              </a:rPr>
              <a:t>Un BUT</a:t>
            </a:r>
          </a:p>
          <a:p>
            <a:pPr marL="342900" indent="-342900" algn="just">
              <a:buFont typeface="Arial" panose="020B0604020202020204" pitchFamily="34" charset="0"/>
              <a:buChar char="•"/>
            </a:pPr>
            <a:endParaRPr lang="fr-FR" sz="1800" dirty="0">
              <a:solidFill>
                <a:schemeClr val="tx1"/>
              </a:solidFill>
              <a:latin typeface="Marianne" panose="02000000000000000000"/>
            </a:endParaRPr>
          </a:p>
          <a:p>
            <a:pPr marL="342900" indent="-342900" algn="just">
              <a:buFont typeface="Arial" panose="020B0604020202020204" pitchFamily="34" charset="0"/>
              <a:buChar char="•"/>
            </a:pPr>
            <a:r>
              <a:rPr lang="fr-FR" sz="1800" dirty="0">
                <a:solidFill>
                  <a:schemeClr val="tx1"/>
                </a:solidFill>
                <a:latin typeface="Marianne" panose="02000000000000000000"/>
              </a:rPr>
              <a:t>La classe prépa TSI (technologie et sciences industrielles). Réservée aux bacheliers STI2D et STL, elle permet d’intégrer une école d’ingénieurs sans être  en concurrence avec les bacs généraux.</a:t>
            </a:r>
          </a:p>
          <a:p>
            <a:pPr marL="342900" indent="-342900" algn="just">
              <a:buFont typeface="Arial" panose="020B0604020202020204" pitchFamily="34" charset="0"/>
              <a:buChar char="•"/>
            </a:pPr>
            <a:endParaRPr lang="fr-FR" sz="1800" dirty="0">
              <a:solidFill>
                <a:schemeClr val="tx1"/>
              </a:solidFill>
              <a:latin typeface="Marianne" panose="02000000000000000000"/>
            </a:endParaRPr>
          </a:p>
          <a:p>
            <a:pPr marL="342900" indent="-342900" algn="just">
              <a:buFont typeface="Arial" panose="020B0604020202020204" pitchFamily="34" charset="0"/>
              <a:buChar char="•"/>
            </a:pPr>
            <a:r>
              <a:rPr lang="fr-FR" sz="1800" dirty="0">
                <a:solidFill>
                  <a:schemeClr val="tx1"/>
                </a:solidFill>
                <a:latin typeface="Marianne" panose="02000000000000000000"/>
              </a:rPr>
              <a:t>Rejoindre une licence sciences de l’ingénieur à l’université (par exemple, électronique, mécanique…), une année de mise à niveau est souvent conseillée.</a:t>
            </a:r>
          </a:p>
        </p:txBody>
      </p:sp>
    </p:spTree>
    <p:extLst>
      <p:ext uri="{BB962C8B-B14F-4D97-AF65-F5344CB8AC3E}">
        <p14:creationId xmlns:p14="http://schemas.microsoft.com/office/powerpoint/2010/main" val="1592125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1999" cy="1159499"/>
          </a:xfrm>
        </p:spPr>
        <p:txBody>
          <a:bodyPr>
            <a:noAutofit/>
          </a:bodyPr>
          <a:lstStyle/>
          <a:p>
            <a:pPr algn="ctr"/>
            <a:r>
              <a:rPr lang="fr-FR" sz="3600" b="1" dirty="0">
                <a:solidFill>
                  <a:schemeClr val="accent6">
                    <a:lumMod val="75000"/>
                  </a:schemeClr>
                </a:solidFill>
                <a:effectLst>
                  <a:outerShdw blurRad="38100" dist="38100" dir="2700000" algn="tl">
                    <a:srgbClr val="000000">
                      <a:alpha val="43137"/>
                    </a:srgbClr>
                  </a:outerShdw>
                </a:effectLst>
                <a:latin typeface="Marianne"/>
              </a:rPr>
              <a:t>LE BAC STI2D (SCIENCES ET TECHNOLOGIES DE  L'INDUSTRIE ET DU DÉVELOPPEMENT DURABLE)</a:t>
            </a:r>
          </a:p>
        </p:txBody>
      </p:sp>
      <p:pic>
        <p:nvPicPr>
          <p:cNvPr id="5" name="Image 4">
            <a:extLst>
              <a:ext uri="{FF2B5EF4-FFF2-40B4-BE49-F238E27FC236}">
                <a16:creationId xmlns:a16="http://schemas.microsoft.com/office/drawing/2014/main" id="{581EE41F-CAB0-4268-96B4-7DE09C517E27}"/>
              </a:ext>
            </a:extLst>
          </p:cNvPr>
          <p:cNvPicPr>
            <a:picLocks noChangeAspect="1"/>
          </p:cNvPicPr>
          <p:nvPr/>
        </p:nvPicPr>
        <p:blipFill>
          <a:blip r:embed="rId2"/>
          <a:stretch>
            <a:fillRect/>
          </a:stretch>
        </p:blipFill>
        <p:spPr>
          <a:xfrm>
            <a:off x="757767" y="1246192"/>
            <a:ext cx="10619460" cy="1509693"/>
          </a:xfrm>
          <a:prstGeom prst="rect">
            <a:avLst/>
          </a:prstGeom>
        </p:spPr>
      </p:pic>
      <p:pic>
        <p:nvPicPr>
          <p:cNvPr id="6" name="Image 5">
            <a:extLst>
              <a:ext uri="{FF2B5EF4-FFF2-40B4-BE49-F238E27FC236}">
                <a16:creationId xmlns:a16="http://schemas.microsoft.com/office/drawing/2014/main" id="{94F8DF6E-B73D-45E8-85A3-FD1043A82A49}"/>
              </a:ext>
            </a:extLst>
          </p:cNvPr>
          <p:cNvPicPr>
            <a:picLocks noChangeAspect="1"/>
          </p:cNvPicPr>
          <p:nvPr/>
        </p:nvPicPr>
        <p:blipFill>
          <a:blip r:embed="rId3"/>
          <a:stretch>
            <a:fillRect/>
          </a:stretch>
        </p:blipFill>
        <p:spPr>
          <a:xfrm>
            <a:off x="851896" y="2821924"/>
            <a:ext cx="10562459" cy="1957919"/>
          </a:xfrm>
          <a:prstGeom prst="rect">
            <a:avLst/>
          </a:prstGeom>
        </p:spPr>
      </p:pic>
      <p:pic>
        <p:nvPicPr>
          <p:cNvPr id="9" name="Image 8">
            <a:extLst>
              <a:ext uri="{FF2B5EF4-FFF2-40B4-BE49-F238E27FC236}">
                <a16:creationId xmlns:a16="http://schemas.microsoft.com/office/drawing/2014/main" id="{E5EF82B0-9A0C-4E1D-B25D-0BC84B4B3510}"/>
              </a:ext>
            </a:extLst>
          </p:cNvPr>
          <p:cNvPicPr>
            <a:picLocks noChangeAspect="1"/>
          </p:cNvPicPr>
          <p:nvPr/>
        </p:nvPicPr>
        <p:blipFill>
          <a:blip r:embed="rId4"/>
          <a:stretch>
            <a:fillRect/>
          </a:stretch>
        </p:blipFill>
        <p:spPr>
          <a:xfrm>
            <a:off x="814769" y="4648200"/>
            <a:ext cx="10562459" cy="2048086"/>
          </a:xfrm>
          <a:prstGeom prst="rect">
            <a:avLst/>
          </a:prstGeom>
        </p:spPr>
      </p:pic>
    </p:spTree>
    <p:extLst>
      <p:ext uri="{BB962C8B-B14F-4D97-AF65-F5344CB8AC3E}">
        <p14:creationId xmlns:p14="http://schemas.microsoft.com/office/powerpoint/2010/main" val="712836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49323" y="2079952"/>
            <a:ext cx="10093354" cy="2698095"/>
          </a:xfrm>
        </p:spPr>
        <p:txBody>
          <a:bodyPr>
            <a:noAutofit/>
          </a:bodyPr>
          <a:lstStyle/>
          <a:p>
            <a:pPr algn="ctr"/>
            <a:r>
              <a:rPr lang="fr-FR" sz="6600" dirty="0">
                <a:latin typeface="Marianne"/>
              </a:rPr>
              <a:t>Au lycée Albert CAMUS</a:t>
            </a:r>
          </a:p>
        </p:txBody>
      </p:sp>
    </p:spTree>
    <p:extLst>
      <p:ext uri="{BB962C8B-B14F-4D97-AF65-F5344CB8AC3E}">
        <p14:creationId xmlns:p14="http://schemas.microsoft.com/office/powerpoint/2010/main" val="1784060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2000" cy="1922897"/>
          </a:xfrm>
        </p:spPr>
        <p:txBody>
          <a:bodyPr>
            <a:normAutofit fontScale="90000"/>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LE BAC STMG (Sciences et Technologies du  Management et de la Gestion)</a:t>
            </a:r>
            <a:br>
              <a:rPr lang="fr-FR" b="1" dirty="0">
                <a:solidFill>
                  <a:schemeClr val="accent6">
                    <a:lumMod val="75000"/>
                  </a:schemeClr>
                </a:solidFill>
                <a:effectLst>
                  <a:outerShdw blurRad="38100" dist="38100" dir="2700000" algn="tl">
                    <a:srgbClr val="000000">
                      <a:alpha val="43137"/>
                    </a:srgbClr>
                  </a:outerShdw>
                </a:effectLst>
                <a:latin typeface="Marianne"/>
              </a:rPr>
            </a:br>
            <a:r>
              <a:rPr lang="fr-FR" sz="2200" dirty="0">
                <a:solidFill>
                  <a:schemeClr val="tx1"/>
                </a:solidFill>
                <a:latin typeface="Marianne"/>
              </a:rPr>
              <a:t>Élèves intéressés par la réalité du fonctionnement des entreprises et des organisations, les relations au travail, les  nouveaux usages du numérique, le marketing, la recherche et la mesure de la performance, l'analyse des décisions  et l'impact des stratégies d'entreprise.</a:t>
            </a:r>
            <a:endParaRPr lang="fr-FR" dirty="0">
              <a:solidFill>
                <a:schemeClr val="tx1"/>
              </a:solidFill>
              <a:latin typeface="Marianne"/>
            </a:endParaRPr>
          </a:p>
        </p:txBody>
      </p:sp>
      <p:sp>
        <p:nvSpPr>
          <p:cNvPr id="4" name="Titre 7">
            <a:extLst>
              <a:ext uri="{FF2B5EF4-FFF2-40B4-BE49-F238E27FC236}">
                <a16:creationId xmlns:a16="http://schemas.microsoft.com/office/drawing/2014/main" id="{8825AF72-4A2B-44E4-91DE-59254C251BC9}"/>
              </a:ext>
            </a:extLst>
          </p:cNvPr>
          <p:cNvSpPr txBox="1">
            <a:spLocks/>
          </p:cNvSpPr>
          <p:nvPr/>
        </p:nvSpPr>
        <p:spPr>
          <a:xfrm>
            <a:off x="7455408" y="2761682"/>
            <a:ext cx="4736592" cy="327808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solidFill>
                  <a:srgbClr val="CC0000"/>
                </a:solidFill>
                <a:effectLst>
                  <a:outerShdw blurRad="38100" dist="38100" dir="2700000" algn="tl">
                    <a:srgbClr val="000000">
                      <a:alpha val="43137"/>
                    </a:srgbClr>
                  </a:outerShdw>
                </a:effectLst>
                <a:latin typeface="Marianne" panose="02000000000000000000"/>
              </a:rPr>
              <a:t>À NOTER :</a:t>
            </a:r>
          </a:p>
          <a:p>
            <a:pPr algn="ctr"/>
            <a:endParaRPr lang="fr-FR" sz="2000" b="1" dirty="0">
              <a:latin typeface="Marianne" panose="02000000000000000000"/>
            </a:endParaRPr>
          </a:p>
          <a:p>
            <a:r>
              <a:rPr lang="fr-FR" sz="2000" b="1" dirty="0">
                <a:latin typeface="Marianne" panose="02000000000000000000"/>
              </a:rPr>
              <a:t>4 spécialités pour le bac STMG</a:t>
            </a:r>
          </a:p>
          <a:p>
            <a:endParaRPr lang="fr-FR" sz="2000" b="1" dirty="0">
              <a:latin typeface="Marianne" panose="02000000000000000000"/>
            </a:endParaRPr>
          </a:p>
          <a:p>
            <a:r>
              <a:rPr lang="fr-FR" sz="2000" b="1" dirty="0">
                <a:latin typeface="Marianne" panose="02000000000000000000"/>
              </a:rPr>
              <a:t>Il faut en choisir une en terminale :</a:t>
            </a:r>
          </a:p>
          <a:p>
            <a:pPr marL="342900" indent="-342900">
              <a:buFont typeface="Arial" panose="020B0604020202020204" pitchFamily="34" charset="0"/>
              <a:buChar char="•"/>
            </a:pPr>
            <a:r>
              <a:rPr lang="fr-FR" sz="2000" b="1" dirty="0">
                <a:latin typeface="Marianne" panose="02000000000000000000"/>
              </a:rPr>
              <a:t>Mercatique</a:t>
            </a:r>
          </a:p>
          <a:p>
            <a:pPr marL="342900" indent="-342900">
              <a:buFont typeface="Arial" panose="020B0604020202020204" pitchFamily="34" charset="0"/>
              <a:buChar char="•"/>
            </a:pPr>
            <a:r>
              <a:rPr lang="fr-FR" sz="2000" b="1" dirty="0">
                <a:latin typeface="Marianne" panose="02000000000000000000"/>
              </a:rPr>
              <a:t>Ressources humaines et communication</a:t>
            </a:r>
          </a:p>
          <a:p>
            <a:pPr marL="342900" indent="-342900">
              <a:buFont typeface="Arial" panose="020B0604020202020204" pitchFamily="34" charset="0"/>
              <a:buChar char="•"/>
            </a:pPr>
            <a:r>
              <a:rPr lang="fr-FR" sz="2000" b="1" dirty="0">
                <a:latin typeface="Marianne" panose="02000000000000000000"/>
              </a:rPr>
              <a:t>Gestion et finance</a:t>
            </a:r>
          </a:p>
          <a:p>
            <a:pPr marL="342900" indent="-342900">
              <a:buFont typeface="Arial" panose="020B0604020202020204" pitchFamily="34" charset="0"/>
              <a:buChar char="•"/>
            </a:pPr>
            <a:endParaRPr lang="fr-FR" sz="2000" b="1" dirty="0">
              <a:latin typeface="Marianne" panose="02000000000000000000"/>
            </a:endParaRPr>
          </a:p>
          <a:p>
            <a:pPr marL="342900" indent="-342900">
              <a:buFont typeface="Arial" panose="020B0604020202020204" pitchFamily="34" charset="0"/>
              <a:buChar char="•"/>
            </a:pPr>
            <a:r>
              <a:rPr lang="fr-FR" sz="2000" b="1" dirty="0">
                <a:latin typeface="Marianne" panose="02000000000000000000"/>
              </a:rPr>
              <a:t>Systèmes d’information de gestion</a:t>
            </a:r>
          </a:p>
        </p:txBody>
      </p:sp>
      <p:sp>
        <p:nvSpPr>
          <p:cNvPr id="5" name="Titre 7">
            <a:extLst>
              <a:ext uri="{FF2B5EF4-FFF2-40B4-BE49-F238E27FC236}">
                <a16:creationId xmlns:a16="http://schemas.microsoft.com/office/drawing/2014/main" id="{93BB286C-9A1A-4CCA-8B93-C614BE7D6F23}"/>
              </a:ext>
            </a:extLst>
          </p:cNvPr>
          <p:cNvSpPr txBox="1">
            <a:spLocks/>
          </p:cNvSpPr>
          <p:nvPr/>
        </p:nvSpPr>
        <p:spPr>
          <a:xfrm>
            <a:off x="128016" y="2165755"/>
            <a:ext cx="6609854" cy="446993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POURSUITE D’ÉTUDES :</a:t>
            </a:r>
          </a:p>
          <a:p>
            <a:pPr algn="ctr"/>
            <a:endParaRPr lang="fr-FR" sz="2000" b="1" dirty="0">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BTS et BUT</a:t>
            </a:r>
          </a:p>
          <a:p>
            <a:pPr marL="342900" indent="-342900" algn="just">
              <a:buFont typeface="Arial" panose="020B0604020202020204" pitchFamily="34" charset="0"/>
              <a:buChar char="•"/>
            </a:pPr>
            <a:r>
              <a:rPr lang="fr-FR" sz="2000" dirty="0">
                <a:solidFill>
                  <a:schemeClr val="tx1"/>
                </a:solidFill>
                <a:latin typeface="Marianne" panose="02000000000000000000"/>
              </a:rPr>
              <a:t>Filière comptable DCG…</a:t>
            </a:r>
          </a:p>
          <a:p>
            <a:pPr marL="342900" indent="-342900" algn="just">
              <a:buFont typeface="Arial" panose="020B0604020202020204" pitchFamily="34" charset="0"/>
              <a:buChar char="•"/>
            </a:pPr>
            <a:endParaRPr lang="fr-FR" sz="2000" dirty="0">
              <a:solidFill>
                <a:schemeClr val="tx1"/>
              </a:solidFill>
              <a:latin typeface="Marianne" panose="02000000000000000000"/>
            </a:endParaRPr>
          </a:p>
          <a:p>
            <a:pPr marL="342900" indent="-342900" algn="just">
              <a:buFont typeface="Arial" panose="020B0604020202020204" pitchFamily="34" charset="0"/>
              <a:buChar char="•"/>
            </a:pPr>
            <a:endParaRPr lang="fr-FR" sz="2000" dirty="0">
              <a:solidFill>
                <a:schemeClr val="tx1"/>
              </a:solidFill>
              <a:latin typeface="Marianne" panose="02000000000000000000"/>
            </a:endParaRPr>
          </a:p>
          <a:p>
            <a:pPr algn="ctr"/>
            <a:r>
              <a:rPr lang="fr-FR" sz="2000" dirty="0">
                <a:solidFill>
                  <a:schemeClr val="tx1"/>
                </a:solidFill>
                <a:latin typeface="Marianne" panose="02000000000000000000"/>
              </a:rPr>
              <a:t>FORMATIONS UNIVERSITAIRES :</a:t>
            </a:r>
          </a:p>
          <a:p>
            <a:pPr algn="ctr"/>
            <a:endParaRPr lang="fr-FR" sz="2000" dirty="0">
              <a:solidFill>
                <a:schemeClr val="tx1"/>
              </a:solidFill>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1ère année licence administration économique et sociale, droit, communication,</a:t>
            </a:r>
          </a:p>
          <a:p>
            <a:pPr marL="342900" indent="-342900" algn="just">
              <a:buFont typeface="Arial" panose="020B0604020202020204" pitchFamily="34" charset="0"/>
              <a:buChar char="•"/>
            </a:pPr>
            <a:r>
              <a:rPr lang="fr-FR" sz="2000" dirty="0">
                <a:solidFill>
                  <a:schemeClr val="tx1"/>
                </a:solidFill>
                <a:latin typeface="Marianne" panose="02000000000000000000"/>
              </a:rPr>
              <a:t>Autres formations,</a:t>
            </a:r>
          </a:p>
          <a:p>
            <a:pPr marL="342900" indent="-342900" algn="just">
              <a:buFont typeface="Arial" panose="020B0604020202020204" pitchFamily="34" charset="0"/>
              <a:buChar char="•"/>
            </a:pPr>
            <a:r>
              <a:rPr lang="fr-FR" sz="2000" dirty="0">
                <a:solidFill>
                  <a:schemeClr val="tx1"/>
                </a:solidFill>
                <a:latin typeface="Marianne" panose="02000000000000000000"/>
              </a:rPr>
              <a:t>Préparations aux grandes écoles CPGE économique et commerciale,  voie technologique (ECT).</a:t>
            </a:r>
          </a:p>
        </p:txBody>
      </p:sp>
    </p:spTree>
    <p:extLst>
      <p:ext uri="{BB962C8B-B14F-4D97-AF65-F5344CB8AC3E}">
        <p14:creationId xmlns:p14="http://schemas.microsoft.com/office/powerpoint/2010/main" val="670563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1999" cy="1159499"/>
          </a:xfrm>
        </p:spPr>
        <p:txBody>
          <a:bodyPr>
            <a:normAutofit fontScale="90000"/>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LE BAC STMG (Sciences et Technologies du  Management et de la Gestion)</a:t>
            </a:r>
          </a:p>
        </p:txBody>
      </p:sp>
      <p:pic>
        <p:nvPicPr>
          <p:cNvPr id="7" name="Image 6">
            <a:extLst>
              <a:ext uri="{FF2B5EF4-FFF2-40B4-BE49-F238E27FC236}">
                <a16:creationId xmlns:a16="http://schemas.microsoft.com/office/drawing/2014/main" id="{1A79EED3-B579-4C32-85EF-0D17CF32B073}"/>
              </a:ext>
            </a:extLst>
          </p:cNvPr>
          <p:cNvPicPr>
            <a:picLocks noChangeAspect="1"/>
          </p:cNvPicPr>
          <p:nvPr/>
        </p:nvPicPr>
        <p:blipFill>
          <a:blip r:embed="rId2"/>
          <a:stretch>
            <a:fillRect/>
          </a:stretch>
        </p:blipFill>
        <p:spPr>
          <a:xfrm>
            <a:off x="394891" y="1391922"/>
            <a:ext cx="11262212" cy="1609764"/>
          </a:xfrm>
          <a:prstGeom prst="rect">
            <a:avLst/>
          </a:prstGeom>
        </p:spPr>
      </p:pic>
      <p:pic>
        <p:nvPicPr>
          <p:cNvPr id="8" name="Image 7">
            <a:extLst>
              <a:ext uri="{FF2B5EF4-FFF2-40B4-BE49-F238E27FC236}">
                <a16:creationId xmlns:a16="http://schemas.microsoft.com/office/drawing/2014/main" id="{45C7F2FD-710A-4770-8370-0448A08C0185}"/>
              </a:ext>
            </a:extLst>
          </p:cNvPr>
          <p:cNvPicPr>
            <a:picLocks noChangeAspect="1"/>
          </p:cNvPicPr>
          <p:nvPr/>
        </p:nvPicPr>
        <p:blipFill>
          <a:blip r:embed="rId3"/>
          <a:stretch>
            <a:fillRect/>
          </a:stretch>
        </p:blipFill>
        <p:spPr>
          <a:xfrm>
            <a:off x="464894" y="3090323"/>
            <a:ext cx="11262212" cy="3322345"/>
          </a:xfrm>
          <a:prstGeom prst="rect">
            <a:avLst/>
          </a:prstGeom>
        </p:spPr>
      </p:pic>
    </p:spTree>
    <p:extLst>
      <p:ext uri="{BB962C8B-B14F-4D97-AF65-F5344CB8AC3E}">
        <p14:creationId xmlns:p14="http://schemas.microsoft.com/office/powerpoint/2010/main" val="1195749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1"/>
            <a:ext cx="12192000" cy="1471640"/>
          </a:xfrm>
        </p:spPr>
        <p:txBody>
          <a:bodyPr>
            <a:noAutofit/>
          </a:bodyPr>
          <a:lstStyle/>
          <a:p>
            <a:pPr algn="ctr"/>
            <a:r>
              <a:rPr lang="fr-FR" sz="4000" b="1" dirty="0">
                <a:solidFill>
                  <a:schemeClr val="accent6">
                    <a:lumMod val="75000"/>
                  </a:schemeClr>
                </a:solidFill>
                <a:effectLst>
                  <a:outerShdw blurRad="38100" dist="38100" dir="2700000" algn="tl">
                    <a:srgbClr val="000000">
                      <a:alpha val="43137"/>
                    </a:srgbClr>
                  </a:outerShdw>
                </a:effectLst>
                <a:latin typeface="Marianne"/>
              </a:rPr>
              <a:t>LE BAC ST2S (SCIENCES ET TECHNOLOGIES DE LA  SANTÉ ET DU SOCIAL)</a:t>
            </a:r>
            <a:endParaRPr lang="fr-FR" sz="4000" dirty="0">
              <a:solidFill>
                <a:schemeClr val="tx1"/>
              </a:solidFill>
              <a:latin typeface="Marianne"/>
            </a:endParaRPr>
          </a:p>
        </p:txBody>
      </p:sp>
      <p:sp>
        <p:nvSpPr>
          <p:cNvPr id="5" name="Titre 7">
            <a:extLst>
              <a:ext uri="{FF2B5EF4-FFF2-40B4-BE49-F238E27FC236}">
                <a16:creationId xmlns:a16="http://schemas.microsoft.com/office/drawing/2014/main" id="{93BB286C-9A1A-4CCA-8B93-C614BE7D6F23}"/>
              </a:ext>
            </a:extLst>
          </p:cNvPr>
          <p:cNvSpPr txBox="1">
            <a:spLocks/>
          </p:cNvSpPr>
          <p:nvPr/>
        </p:nvSpPr>
        <p:spPr>
          <a:xfrm>
            <a:off x="0" y="1813418"/>
            <a:ext cx="12192000" cy="469224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POURSUITE D’ÉTUDES :</a:t>
            </a:r>
          </a:p>
          <a:p>
            <a:pPr algn="ctr"/>
            <a:endParaRPr lang="fr-FR" sz="2000" dirty="0">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Les BTS et les BUT des domaines paramédical et social sont la poursuite logique du bac ST2S. On peut y ajouter les BTS esthétique-cosmétique ou encore hygiène propreté-environnement.</a:t>
            </a:r>
          </a:p>
          <a:p>
            <a:pPr marL="342900" indent="-342900" algn="just">
              <a:buFont typeface="Arial" panose="020B0604020202020204" pitchFamily="34" charset="0"/>
              <a:buChar char="•"/>
            </a:pPr>
            <a:r>
              <a:rPr lang="fr-FR" sz="2000" dirty="0">
                <a:solidFill>
                  <a:schemeClr val="tx1"/>
                </a:solidFill>
                <a:latin typeface="Marianne" panose="02000000000000000000"/>
              </a:rPr>
              <a:t>Les titulaires des BTS et BUT du domaine social pourront ensuite continuer en licence pro (en 1 an) ou  préparer un diplôme d’État (DE).</a:t>
            </a:r>
          </a:p>
          <a:p>
            <a:pPr marL="342900" indent="-342900" algn="just">
              <a:buFont typeface="Arial" panose="020B0604020202020204" pitchFamily="34" charset="0"/>
              <a:buChar char="•"/>
            </a:pPr>
            <a:r>
              <a:rPr lang="fr-FR" sz="2000" dirty="0">
                <a:solidFill>
                  <a:schemeClr val="tx1"/>
                </a:solidFill>
                <a:latin typeface="Marianne" panose="02000000000000000000"/>
              </a:rPr>
              <a:t>Le métier de conseiller en économie sociale et familiale nécessite, par exemple, un BTS économie sociale et familiale suivi d’un DE/du même nom. Même chose pour l’éducateur spécialisé qui peut obtenir son DE en 1 an après un BUT carrières sociales, option éducation spécialisée.</a:t>
            </a:r>
          </a:p>
          <a:p>
            <a:pPr marL="342900" indent="-342900" algn="just">
              <a:buFont typeface="Arial" panose="020B0604020202020204" pitchFamily="34" charset="0"/>
              <a:buChar char="•"/>
            </a:pPr>
            <a:r>
              <a:rPr lang="fr-FR" sz="2000" dirty="0">
                <a:solidFill>
                  <a:schemeClr val="tx1"/>
                </a:solidFill>
                <a:latin typeface="Marianne" panose="02000000000000000000"/>
              </a:rPr>
              <a:t>À noter : pour les BTS et les BUT du paramédical ( BTS diététique, BUT génie biologique…), de solides connaissances en sciences sont demandées.</a:t>
            </a:r>
          </a:p>
          <a:p>
            <a:pPr marL="342900" indent="-342900" algn="just">
              <a:buFont typeface="Arial" panose="020B0604020202020204" pitchFamily="34" charset="0"/>
              <a:buChar char="•"/>
            </a:pPr>
            <a:r>
              <a:rPr lang="fr-FR" sz="2000" dirty="0">
                <a:solidFill>
                  <a:schemeClr val="tx1"/>
                </a:solidFill>
                <a:latin typeface="Marianne" panose="02000000000000000000"/>
              </a:rPr>
              <a:t>Il est aussi possible d’intégrer des écoles paramédicales et des écoles du social pour préparer certains DE directement après le bac, mais, les concours d’entrée étant très sélectifs, il est conseillé de suivre une  préparation.</a:t>
            </a:r>
          </a:p>
          <a:p>
            <a:pPr marL="342900" indent="-342900" algn="just">
              <a:buFont typeface="Arial" panose="020B0604020202020204" pitchFamily="34" charset="0"/>
              <a:buChar char="•"/>
            </a:pPr>
            <a:endParaRPr lang="fr-FR" sz="2000" b="1" dirty="0">
              <a:latin typeface="Marianne" panose="02000000000000000000"/>
            </a:endParaRPr>
          </a:p>
        </p:txBody>
      </p:sp>
    </p:spTree>
    <p:extLst>
      <p:ext uri="{BB962C8B-B14F-4D97-AF65-F5344CB8AC3E}">
        <p14:creationId xmlns:p14="http://schemas.microsoft.com/office/powerpoint/2010/main" val="263700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69848" y="182740"/>
            <a:ext cx="10058400" cy="1609344"/>
          </a:xfrm>
        </p:spPr>
        <p:txBody>
          <a:bodyPr>
            <a:normAutofit fontScale="90000"/>
          </a:bodyPr>
          <a:lstStyle/>
          <a:p>
            <a:pPr algn="ctr"/>
            <a:r>
              <a:rPr lang="fr-FR" dirty="0">
                <a:latin typeface="Marianne"/>
              </a:rPr>
              <a:t>CIO</a:t>
            </a:r>
            <a:br>
              <a:rPr lang="fr-FR" dirty="0">
                <a:latin typeface="Marianne"/>
              </a:rPr>
            </a:br>
            <a:r>
              <a:rPr lang="fr-FR" sz="2700" dirty="0">
                <a:latin typeface="Marianne"/>
              </a:rPr>
              <a:t>18 Av. Augustin Dupré, 42000 Saint-Étienne </a:t>
            </a:r>
            <a:br>
              <a:rPr lang="fr-FR" sz="2700" dirty="0">
                <a:latin typeface="Marianne"/>
              </a:rPr>
            </a:br>
            <a:r>
              <a:rPr lang="fr-FR" sz="2700" dirty="0">
                <a:solidFill>
                  <a:srgbClr val="0070C0"/>
                </a:solidFill>
                <a:latin typeface="Marianne"/>
              </a:rPr>
              <a:t>Tél : 04 77 01 33 60</a:t>
            </a:r>
            <a:br>
              <a:rPr lang="fr-FR" dirty="0">
                <a:latin typeface="Marianne"/>
              </a:rPr>
            </a:br>
            <a:r>
              <a:rPr lang="fr-FR" sz="2700" dirty="0">
                <a:latin typeface="Marianne"/>
              </a:rPr>
              <a:t>cio-saint-etienne-couriot@ac-lyon.fr</a:t>
            </a:r>
            <a:endParaRPr lang="fr-FR" dirty="0">
              <a:latin typeface="Marianne"/>
            </a:endParaRPr>
          </a:p>
        </p:txBody>
      </p:sp>
      <p:sp>
        <p:nvSpPr>
          <p:cNvPr id="3" name="Espace réservé du contenu 2">
            <a:extLst>
              <a:ext uri="{FF2B5EF4-FFF2-40B4-BE49-F238E27FC236}">
                <a16:creationId xmlns:a16="http://schemas.microsoft.com/office/drawing/2014/main" id="{F7552497-F115-41F8-9B65-0075058CC2CC}"/>
              </a:ext>
            </a:extLst>
          </p:cNvPr>
          <p:cNvSpPr>
            <a:spLocks noGrp="1"/>
          </p:cNvSpPr>
          <p:nvPr>
            <p:ph idx="1"/>
          </p:nvPr>
        </p:nvSpPr>
        <p:spPr>
          <a:xfrm>
            <a:off x="381000" y="2121408"/>
            <a:ext cx="11559030" cy="4050792"/>
          </a:xfrm>
        </p:spPr>
        <p:txBody>
          <a:bodyPr>
            <a:normAutofit fontScale="85000" lnSpcReduction="10000"/>
          </a:bodyPr>
          <a:lstStyle/>
          <a:p>
            <a:pPr marL="0" indent="0" algn="ctr">
              <a:lnSpc>
                <a:spcPct val="100000"/>
              </a:lnSpc>
              <a:spcBef>
                <a:spcPts val="0"/>
              </a:spcBef>
              <a:buNone/>
            </a:pPr>
            <a:r>
              <a:rPr lang="fr-FR" b="1" dirty="0">
                <a:solidFill>
                  <a:srgbClr val="FF0000"/>
                </a:solidFill>
                <a:latin typeface="Marianne"/>
              </a:rPr>
              <a:t>Ouvert à tout public</a:t>
            </a:r>
          </a:p>
          <a:p>
            <a:pPr marL="0" indent="0" algn="ctr">
              <a:lnSpc>
                <a:spcPct val="100000"/>
              </a:lnSpc>
              <a:spcBef>
                <a:spcPts val="0"/>
              </a:spcBef>
              <a:buNone/>
            </a:pPr>
            <a:r>
              <a:rPr lang="fr-FR" b="1" dirty="0">
                <a:solidFill>
                  <a:srgbClr val="FF0000"/>
                </a:solidFill>
                <a:latin typeface="Marianne"/>
              </a:rPr>
              <a:t>(collégiens, lycéens, étudiants, adultes)</a:t>
            </a:r>
          </a:p>
          <a:p>
            <a:pPr>
              <a:lnSpc>
                <a:spcPct val="110000"/>
              </a:lnSpc>
              <a:spcBef>
                <a:spcPts val="0"/>
              </a:spcBef>
            </a:pPr>
            <a:endParaRPr lang="fr-FR" dirty="0">
              <a:latin typeface="Marianne"/>
            </a:endParaRPr>
          </a:p>
          <a:p>
            <a:pPr marL="0" indent="0">
              <a:lnSpc>
                <a:spcPct val="110000"/>
              </a:lnSpc>
              <a:spcBef>
                <a:spcPts val="0"/>
              </a:spcBef>
              <a:buNone/>
            </a:pPr>
            <a:r>
              <a:rPr lang="fr-FR" dirty="0">
                <a:latin typeface="Marianne"/>
              </a:rPr>
              <a:t>Rendez-vous à prendre par téléphone: 04 77 01 33 60</a:t>
            </a:r>
          </a:p>
          <a:p>
            <a:pPr marL="0" indent="0">
              <a:lnSpc>
                <a:spcPct val="110000"/>
              </a:lnSpc>
              <a:spcBef>
                <a:spcPts val="0"/>
              </a:spcBef>
              <a:buNone/>
            </a:pPr>
            <a:endParaRPr lang="fr-FR" dirty="0">
              <a:latin typeface="Marianne"/>
            </a:endParaRPr>
          </a:p>
          <a:p>
            <a:pPr marL="0" indent="0" algn="ctr">
              <a:lnSpc>
                <a:spcPct val="110000"/>
              </a:lnSpc>
              <a:spcBef>
                <a:spcPts val="0"/>
              </a:spcBef>
              <a:buNone/>
            </a:pPr>
            <a:r>
              <a:rPr lang="fr-FR" b="1" dirty="0">
                <a:latin typeface="Marianne"/>
              </a:rPr>
              <a:t>Ouverture tous les jours </a:t>
            </a:r>
            <a:br>
              <a:rPr lang="fr-FR" dirty="0">
                <a:latin typeface="Marianne"/>
              </a:rPr>
            </a:br>
            <a:r>
              <a:rPr lang="fr-FR" dirty="0">
                <a:latin typeface="Marianne"/>
              </a:rPr>
              <a:t>du LUNDI au VENDREDI (sauf le Lundi matin) uniquement sur RENDEZ-VOUS</a:t>
            </a:r>
            <a:br>
              <a:rPr lang="fr-FR" dirty="0">
                <a:latin typeface="Marianne"/>
              </a:rPr>
            </a:br>
            <a:r>
              <a:rPr lang="fr-FR" b="1" dirty="0">
                <a:latin typeface="Marianne"/>
              </a:rPr>
              <a:t>De 9h à 12h et de 13h30 à 17h</a:t>
            </a:r>
          </a:p>
          <a:p>
            <a:pPr marL="0" indent="0">
              <a:lnSpc>
                <a:spcPct val="110000"/>
              </a:lnSpc>
              <a:spcBef>
                <a:spcPts val="0"/>
              </a:spcBef>
              <a:buNone/>
            </a:pPr>
            <a:endParaRPr lang="fr-FR" dirty="0">
              <a:latin typeface="Marianne"/>
            </a:endParaRPr>
          </a:p>
          <a:p>
            <a:pPr marL="0" indent="0">
              <a:lnSpc>
                <a:spcPct val="110000"/>
              </a:lnSpc>
              <a:spcBef>
                <a:spcPts val="0"/>
              </a:spcBef>
              <a:buNone/>
            </a:pPr>
            <a:r>
              <a:rPr lang="fr-FR" dirty="0">
                <a:latin typeface="Marianne"/>
              </a:rPr>
              <a:t>Le CIO se situe au 1er étage de la Maison de l’Emploi face à la gare du Clapier (parking payant) sur le boulevard urbain.	</a:t>
            </a:r>
          </a:p>
        </p:txBody>
      </p:sp>
      <p:pic>
        <p:nvPicPr>
          <p:cNvPr id="5" name="object 29">
            <a:extLst>
              <a:ext uri="{FF2B5EF4-FFF2-40B4-BE49-F238E27FC236}">
                <a16:creationId xmlns:a16="http://schemas.microsoft.com/office/drawing/2014/main" id="{BDE3C592-8249-429E-8650-121FC817A2D3}"/>
              </a:ext>
            </a:extLst>
          </p:cNvPr>
          <p:cNvPicPr/>
          <p:nvPr/>
        </p:nvPicPr>
        <p:blipFill>
          <a:blip r:embed="rId2" cstate="print"/>
          <a:stretch>
            <a:fillRect/>
          </a:stretch>
        </p:blipFill>
        <p:spPr>
          <a:xfrm>
            <a:off x="9296400" y="228600"/>
            <a:ext cx="2643630" cy="1278995"/>
          </a:xfrm>
          <a:prstGeom prst="rect">
            <a:avLst/>
          </a:prstGeom>
        </p:spPr>
      </p:pic>
      <p:pic>
        <p:nvPicPr>
          <p:cNvPr id="6" name="object 28">
            <a:extLst>
              <a:ext uri="{FF2B5EF4-FFF2-40B4-BE49-F238E27FC236}">
                <a16:creationId xmlns:a16="http://schemas.microsoft.com/office/drawing/2014/main" id="{420E9B3C-BAAD-4AAA-9B33-81EF43FABD18}"/>
              </a:ext>
            </a:extLst>
          </p:cNvPr>
          <p:cNvPicPr/>
          <p:nvPr/>
        </p:nvPicPr>
        <p:blipFill>
          <a:blip r:embed="rId3" cstate="print"/>
          <a:stretch>
            <a:fillRect/>
          </a:stretch>
        </p:blipFill>
        <p:spPr>
          <a:xfrm>
            <a:off x="381000" y="228600"/>
            <a:ext cx="2391663" cy="1234159"/>
          </a:xfrm>
          <a:prstGeom prst="rect">
            <a:avLst/>
          </a:prstGeom>
        </p:spPr>
      </p:pic>
    </p:spTree>
    <p:extLst>
      <p:ext uri="{BB962C8B-B14F-4D97-AF65-F5344CB8AC3E}">
        <p14:creationId xmlns:p14="http://schemas.microsoft.com/office/powerpoint/2010/main" val="42636119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1999" cy="1159499"/>
          </a:xfrm>
        </p:spPr>
        <p:txBody>
          <a:bodyPr>
            <a:normAutofit fontScale="90000"/>
          </a:bodyPr>
          <a:lstStyle/>
          <a:p>
            <a:pPr algn="ctr"/>
            <a:r>
              <a:rPr lang="fr-FR" b="1" dirty="0">
                <a:solidFill>
                  <a:schemeClr val="accent6">
                    <a:lumMod val="75000"/>
                  </a:schemeClr>
                </a:solidFill>
                <a:effectLst>
                  <a:outerShdw blurRad="38100" dist="38100" dir="2700000" algn="tl">
                    <a:srgbClr val="000000">
                      <a:alpha val="43137"/>
                    </a:srgbClr>
                  </a:outerShdw>
                </a:effectLst>
                <a:latin typeface="Marianne"/>
              </a:rPr>
              <a:t>LE BAC ST2S (SCIENCES ET TECHNOLOGIES DE LA  SANTÉ ET DU SOCIAL)</a:t>
            </a:r>
          </a:p>
        </p:txBody>
      </p:sp>
      <p:pic>
        <p:nvPicPr>
          <p:cNvPr id="5" name="Image 4">
            <a:extLst>
              <a:ext uri="{FF2B5EF4-FFF2-40B4-BE49-F238E27FC236}">
                <a16:creationId xmlns:a16="http://schemas.microsoft.com/office/drawing/2014/main" id="{F4B5271A-CF58-479A-8E3C-4DDE1C3C830F}"/>
              </a:ext>
            </a:extLst>
          </p:cNvPr>
          <p:cNvPicPr>
            <a:picLocks noChangeAspect="1"/>
          </p:cNvPicPr>
          <p:nvPr/>
        </p:nvPicPr>
        <p:blipFill>
          <a:blip r:embed="rId2"/>
          <a:stretch>
            <a:fillRect/>
          </a:stretch>
        </p:blipFill>
        <p:spPr>
          <a:xfrm>
            <a:off x="365677" y="1656976"/>
            <a:ext cx="11092980" cy="1577010"/>
          </a:xfrm>
          <a:prstGeom prst="rect">
            <a:avLst/>
          </a:prstGeom>
        </p:spPr>
      </p:pic>
      <p:pic>
        <p:nvPicPr>
          <p:cNvPr id="6" name="Image 5">
            <a:extLst>
              <a:ext uri="{FF2B5EF4-FFF2-40B4-BE49-F238E27FC236}">
                <a16:creationId xmlns:a16="http://schemas.microsoft.com/office/drawing/2014/main" id="{CED9797A-9368-4BCC-942F-02A3A312FD15}"/>
              </a:ext>
            </a:extLst>
          </p:cNvPr>
          <p:cNvPicPr>
            <a:picLocks noChangeAspect="1"/>
          </p:cNvPicPr>
          <p:nvPr/>
        </p:nvPicPr>
        <p:blipFill>
          <a:blip r:embed="rId3"/>
          <a:stretch>
            <a:fillRect/>
          </a:stretch>
        </p:blipFill>
        <p:spPr>
          <a:xfrm>
            <a:off x="430300" y="3233986"/>
            <a:ext cx="11051548" cy="2229224"/>
          </a:xfrm>
          <a:prstGeom prst="rect">
            <a:avLst/>
          </a:prstGeom>
        </p:spPr>
      </p:pic>
    </p:spTree>
    <p:extLst>
      <p:ext uri="{BB962C8B-B14F-4D97-AF65-F5344CB8AC3E}">
        <p14:creationId xmlns:p14="http://schemas.microsoft.com/office/powerpoint/2010/main" val="1465934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49323" y="2079952"/>
            <a:ext cx="10093354" cy="2698095"/>
          </a:xfrm>
        </p:spPr>
        <p:txBody>
          <a:bodyPr>
            <a:noAutofit/>
          </a:bodyPr>
          <a:lstStyle/>
          <a:p>
            <a:pPr algn="ctr"/>
            <a:r>
              <a:rPr lang="fr-FR" sz="6600" dirty="0">
                <a:latin typeface="Marianne"/>
              </a:rPr>
              <a:t>Autres bacs technologiques non proposés à Firminy</a:t>
            </a:r>
          </a:p>
        </p:txBody>
      </p:sp>
    </p:spTree>
    <p:extLst>
      <p:ext uri="{BB962C8B-B14F-4D97-AF65-F5344CB8AC3E}">
        <p14:creationId xmlns:p14="http://schemas.microsoft.com/office/powerpoint/2010/main" val="315231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87552"/>
            <a:ext cx="12192000" cy="1261872"/>
          </a:xfrm>
        </p:spPr>
        <p:txBody>
          <a:bodyPr>
            <a:noAutofit/>
          </a:bodyPr>
          <a:lstStyle/>
          <a:p>
            <a:pPr algn="ctr"/>
            <a:r>
              <a:rPr lang="fr-FR" sz="4000" b="1" dirty="0">
                <a:solidFill>
                  <a:schemeClr val="accent6">
                    <a:lumMod val="75000"/>
                  </a:schemeClr>
                </a:solidFill>
                <a:effectLst>
                  <a:outerShdw blurRad="38100" dist="38100" dir="2700000" algn="tl">
                    <a:srgbClr val="000000">
                      <a:alpha val="43137"/>
                    </a:srgbClr>
                  </a:outerShdw>
                </a:effectLst>
                <a:latin typeface="Marianne"/>
              </a:rPr>
              <a:t>LE BAC STD2A (SCIENCES ET TECHNOLOGIES DE  DESIGN ET DES ARTS APPLIQUES)</a:t>
            </a:r>
            <a:br>
              <a:rPr lang="fr-FR" sz="4000" b="1" dirty="0">
                <a:solidFill>
                  <a:schemeClr val="accent6">
                    <a:lumMod val="75000"/>
                  </a:schemeClr>
                </a:solidFill>
                <a:effectLst>
                  <a:outerShdw blurRad="38100" dist="38100" dir="2700000" algn="tl">
                    <a:srgbClr val="000000">
                      <a:alpha val="43137"/>
                    </a:srgbClr>
                  </a:outerShdw>
                </a:effectLst>
                <a:latin typeface="Marianne"/>
              </a:rPr>
            </a:br>
            <a:br>
              <a:rPr lang="fr-FR" sz="4000" b="1" dirty="0">
                <a:solidFill>
                  <a:schemeClr val="accent6">
                    <a:lumMod val="75000"/>
                  </a:schemeClr>
                </a:solidFill>
                <a:effectLst>
                  <a:outerShdw blurRad="38100" dist="38100" dir="2700000" algn="tl">
                    <a:srgbClr val="000000">
                      <a:alpha val="43137"/>
                    </a:srgbClr>
                  </a:outerShdw>
                </a:effectLst>
                <a:latin typeface="Marianne"/>
              </a:rPr>
            </a:br>
            <a:endParaRPr lang="fr-FR" sz="4000" dirty="0">
              <a:solidFill>
                <a:schemeClr val="tx1"/>
              </a:solidFill>
              <a:latin typeface="Marianne"/>
            </a:endParaRPr>
          </a:p>
        </p:txBody>
      </p:sp>
      <p:sp>
        <p:nvSpPr>
          <p:cNvPr id="3" name="ZoneTexte 2">
            <a:extLst>
              <a:ext uri="{FF2B5EF4-FFF2-40B4-BE49-F238E27FC236}">
                <a16:creationId xmlns:a16="http://schemas.microsoft.com/office/drawing/2014/main" id="{BEB80A3B-C737-BDD2-E8DF-C0468AA8F4E2}"/>
              </a:ext>
            </a:extLst>
          </p:cNvPr>
          <p:cNvSpPr txBox="1"/>
          <p:nvPr/>
        </p:nvSpPr>
        <p:spPr>
          <a:xfrm>
            <a:off x="509016" y="2274838"/>
            <a:ext cx="11173968" cy="2677656"/>
          </a:xfrm>
          <a:prstGeom prst="rect">
            <a:avLst/>
          </a:prstGeom>
          <a:noFill/>
        </p:spPr>
        <p:txBody>
          <a:bodyPr wrap="square" rtlCol="0">
            <a:spAutoFit/>
          </a:bodyPr>
          <a:lstStyle/>
          <a:p>
            <a:r>
              <a:rPr lang="fr-FR" sz="2400" dirty="0">
                <a:solidFill>
                  <a:schemeClr val="tx1"/>
                </a:solidFill>
                <a:latin typeface="Marianne"/>
              </a:rPr>
              <a:t>Le bac STD2A s'adresse aux élèves désireux d'exercer dans les secteurs du design graphique, du design d'espace, du design de mode, du design de produits, des métiers d'art.</a:t>
            </a:r>
          </a:p>
          <a:p>
            <a:endParaRPr lang="fr-FR" sz="2400" dirty="0">
              <a:latin typeface="Marianne"/>
            </a:endParaRPr>
          </a:p>
          <a:p>
            <a:r>
              <a:rPr lang="fr-FR" sz="2400" dirty="0">
                <a:solidFill>
                  <a:schemeClr val="tx1"/>
                </a:solidFill>
                <a:latin typeface="Marianne"/>
              </a:rPr>
              <a:t>Ce bac intéressera celles et ceux qui sont attirés par les applications de l’art (graphisme, mode, design...) et par la conception et la réalisation d'objets (vêtements, meubles, ustensiles...) ou d'espaces.</a:t>
            </a:r>
            <a:endParaRPr lang="fr-FR" sz="2400" dirty="0"/>
          </a:p>
        </p:txBody>
      </p:sp>
    </p:spTree>
    <p:extLst>
      <p:ext uri="{BB962C8B-B14F-4D97-AF65-F5344CB8AC3E}">
        <p14:creationId xmlns:p14="http://schemas.microsoft.com/office/powerpoint/2010/main" val="19309869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1999" cy="1159499"/>
          </a:xfrm>
        </p:spPr>
        <p:txBody>
          <a:bodyPr>
            <a:noAutofit/>
          </a:bodyPr>
          <a:lstStyle/>
          <a:p>
            <a:pPr algn="ctr"/>
            <a:r>
              <a:rPr lang="fr-FR" sz="4000" b="1" dirty="0">
                <a:solidFill>
                  <a:schemeClr val="accent6">
                    <a:lumMod val="75000"/>
                  </a:schemeClr>
                </a:solidFill>
                <a:effectLst>
                  <a:outerShdw blurRad="38100" dist="38100" dir="2700000" algn="tl">
                    <a:srgbClr val="000000">
                      <a:alpha val="43137"/>
                    </a:srgbClr>
                  </a:outerShdw>
                </a:effectLst>
                <a:latin typeface="Marianne"/>
              </a:rPr>
              <a:t>LE BAC STD2A (SCIENCES ET TECHNOLOGIES DE  DESIGN ET DES ARTS APPLIQUES)</a:t>
            </a:r>
          </a:p>
        </p:txBody>
      </p:sp>
      <p:pic>
        <p:nvPicPr>
          <p:cNvPr id="5" name="Image 4">
            <a:extLst>
              <a:ext uri="{FF2B5EF4-FFF2-40B4-BE49-F238E27FC236}">
                <a16:creationId xmlns:a16="http://schemas.microsoft.com/office/drawing/2014/main" id="{F4B5271A-CF58-479A-8E3C-4DDE1C3C830F}"/>
              </a:ext>
            </a:extLst>
          </p:cNvPr>
          <p:cNvPicPr>
            <a:picLocks noChangeAspect="1"/>
          </p:cNvPicPr>
          <p:nvPr/>
        </p:nvPicPr>
        <p:blipFill>
          <a:blip r:embed="rId2"/>
          <a:stretch>
            <a:fillRect/>
          </a:stretch>
        </p:blipFill>
        <p:spPr>
          <a:xfrm>
            <a:off x="365677" y="1656976"/>
            <a:ext cx="11092980" cy="1577010"/>
          </a:xfrm>
          <a:prstGeom prst="rect">
            <a:avLst/>
          </a:prstGeom>
        </p:spPr>
      </p:pic>
      <p:pic>
        <p:nvPicPr>
          <p:cNvPr id="7" name="Image 6">
            <a:extLst>
              <a:ext uri="{FF2B5EF4-FFF2-40B4-BE49-F238E27FC236}">
                <a16:creationId xmlns:a16="http://schemas.microsoft.com/office/drawing/2014/main" id="{37B6B0F2-FC31-49DF-BC56-10AF0D38227D}"/>
              </a:ext>
            </a:extLst>
          </p:cNvPr>
          <p:cNvPicPr>
            <a:picLocks noChangeAspect="1"/>
          </p:cNvPicPr>
          <p:nvPr/>
        </p:nvPicPr>
        <p:blipFill>
          <a:blip r:embed="rId3"/>
          <a:stretch>
            <a:fillRect/>
          </a:stretch>
        </p:blipFill>
        <p:spPr>
          <a:xfrm>
            <a:off x="409201" y="3233986"/>
            <a:ext cx="11092980" cy="1889315"/>
          </a:xfrm>
          <a:prstGeom prst="rect">
            <a:avLst/>
          </a:prstGeom>
        </p:spPr>
      </p:pic>
    </p:spTree>
    <p:extLst>
      <p:ext uri="{BB962C8B-B14F-4D97-AF65-F5344CB8AC3E}">
        <p14:creationId xmlns:p14="http://schemas.microsoft.com/office/powerpoint/2010/main" val="13150925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2000" cy="2283624"/>
          </a:xfrm>
        </p:spPr>
        <p:txBody>
          <a:bodyPr>
            <a:normAutofit/>
          </a:bodyPr>
          <a:lstStyle/>
          <a:p>
            <a:pPr algn="ctr"/>
            <a:r>
              <a:rPr lang="fr-FR" sz="4000" b="1" dirty="0">
                <a:solidFill>
                  <a:schemeClr val="accent6">
                    <a:lumMod val="75000"/>
                  </a:schemeClr>
                </a:solidFill>
                <a:effectLst>
                  <a:outerShdw blurRad="38100" dist="38100" dir="2700000" algn="tl">
                    <a:srgbClr val="000000">
                      <a:alpha val="43137"/>
                    </a:srgbClr>
                  </a:outerShdw>
                </a:effectLst>
                <a:latin typeface="Marianne"/>
              </a:rPr>
              <a:t>LE BAC STL (SCIENCES ET TECHNOLOGIES DE  LABORATOIRE)</a:t>
            </a:r>
            <a:br>
              <a:rPr lang="fr-FR" sz="4000" b="1" dirty="0">
                <a:solidFill>
                  <a:schemeClr val="accent6">
                    <a:lumMod val="75000"/>
                  </a:schemeClr>
                </a:solidFill>
                <a:effectLst>
                  <a:outerShdw blurRad="38100" dist="38100" dir="2700000" algn="tl">
                    <a:srgbClr val="000000">
                      <a:alpha val="43137"/>
                    </a:srgbClr>
                  </a:outerShdw>
                </a:effectLst>
                <a:latin typeface="Marianne"/>
              </a:rPr>
            </a:br>
            <a:r>
              <a:rPr lang="fr-FR" sz="1800" dirty="0">
                <a:solidFill>
                  <a:schemeClr val="tx1"/>
                </a:solidFill>
                <a:latin typeface="Marianne"/>
              </a:rPr>
              <a:t>Le bac STL s'adresse aux élèves qui ont un goût affirmé pour la biologie, la physique-chimie, les manipulations et  la démarche expérimentale en laboratoire et qui souhaitent acquérir un solide bagage scientifique et  technologique.</a:t>
            </a:r>
            <a:endParaRPr lang="fr-FR" sz="4000" dirty="0">
              <a:solidFill>
                <a:schemeClr val="tx1"/>
              </a:solidFill>
              <a:latin typeface="Marianne"/>
            </a:endParaRPr>
          </a:p>
        </p:txBody>
      </p:sp>
      <p:sp>
        <p:nvSpPr>
          <p:cNvPr id="5" name="Titre 7">
            <a:extLst>
              <a:ext uri="{FF2B5EF4-FFF2-40B4-BE49-F238E27FC236}">
                <a16:creationId xmlns:a16="http://schemas.microsoft.com/office/drawing/2014/main" id="{93BB286C-9A1A-4CCA-8B93-C614BE7D6F23}"/>
              </a:ext>
            </a:extLst>
          </p:cNvPr>
          <p:cNvSpPr txBox="1">
            <a:spLocks/>
          </p:cNvSpPr>
          <p:nvPr/>
        </p:nvSpPr>
        <p:spPr>
          <a:xfrm>
            <a:off x="39149" y="2783747"/>
            <a:ext cx="12113702" cy="340033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fr-FR" sz="2000" b="1" dirty="0">
                <a:latin typeface="Marianne" panose="02000000000000000000"/>
              </a:rPr>
              <a:t>POURSUITE D’ÉTUDES :</a:t>
            </a:r>
          </a:p>
          <a:p>
            <a:pPr algn="ctr"/>
            <a:endParaRPr lang="fr-FR" sz="2000" b="1" dirty="0">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Formés aux manipulations et aux pratiques de laboratoire, les bacheliers STL accèdent en nombre aux BTS ou  aux BUT de biologie, de chimie, de l’environnement, du paramédical… De quoi s'insérer professionnellement en  2 ans ou continuer ses études.</a:t>
            </a:r>
          </a:p>
          <a:p>
            <a:pPr marL="342900" indent="-342900" algn="just">
              <a:buFont typeface="Arial" panose="020B0604020202020204" pitchFamily="34" charset="0"/>
              <a:buChar char="•"/>
            </a:pPr>
            <a:endParaRPr lang="fr-FR" sz="2000" dirty="0">
              <a:solidFill>
                <a:schemeClr val="tx1"/>
              </a:solidFill>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Les bacheliers STL avec un bon niveau peuvent rejoindre une classe prépa technologie et biologie (TB) ou  technologie, physique et chimie (TPC), qui leur donne accès à certaines écoles d’ingénieurs de biologie ou de  chimie.</a:t>
            </a:r>
          </a:p>
          <a:p>
            <a:pPr marL="342900" indent="-342900" algn="just">
              <a:buFont typeface="Arial" panose="020B0604020202020204" pitchFamily="34" charset="0"/>
              <a:buChar char="•"/>
            </a:pPr>
            <a:endParaRPr lang="fr-FR" sz="2000" dirty="0">
              <a:solidFill>
                <a:schemeClr val="tx1"/>
              </a:solidFill>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Autre voie : postuler dans les écoles d’ingénieurs qui recrutent des bacheliers STL. Il faut présenter un solide  dossier et s’engager pour 5 ans d’études.</a:t>
            </a:r>
          </a:p>
          <a:p>
            <a:pPr marL="342900" indent="-342900" algn="just">
              <a:buFont typeface="Arial" panose="020B0604020202020204" pitchFamily="34" charset="0"/>
              <a:buChar char="•"/>
            </a:pPr>
            <a:endParaRPr lang="fr-FR" sz="2000" dirty="0">
              <a:solidFill>
                <a:schemeClr val="tx1"/>
              </a:solidFill>
              <a:latin typeface="Marianne" panose="02000000000000000000"/>
            </a:endParaRPr>
          </a:p>
          <a:p>
            <a:pPr marL="342900" indent="-342900" algn="just">
              <a:buFont typeface="Arial" panose="020B0604020202020204" pitchFamily="34" charset="0"/>
              <a:buChar char="•"/>
            </a:pPr>
            <a:r>
              <a:rPr lang="fr-FR" sz="2000" dirty="0">
                <a:solidFill>
                  <a:schemeClr val="tx1"/>
                </a:solidFill>
                <a:latin typeface="Marianne" panose="02000000000000000000"/>
              </a:rPr>
              <a:t>Certaines écoles du paramédical ou de biologie leur sont également accessibles sur concours.</a:t>
            </a:r>
          </a:p>
        </p:txBody>
      </p:sp>
    </p:spTree>
    <p:extLst>
      <p:ext uri="{BB962C8B-B14F-4D97-AF65-F5344CB8AC3E}">
        <p14:creationId xmlns:p14="http://schemas.microsoft.com/office/powerpoint/2010/main" val="3513516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1999" cy="1159499"/>
          </a:xfrm>
        </p:spPr>
        <p:txBody>
          <a:bodyPr>
            <a:noAutofit/>
          </a:bodyPr>
          <a:lstStyle/>
          <a:p>
            <a:pPr algn="ctr"/>
            <a:r>
              <a:rPr lang="fr-FR" sz="4000" b="1" dirty="0">
                <a:solidFill>
                  <a:schemeClr val="accent6">
                    <a:lumMod val="75000"/>
                  </a:schemeClr>
                </a:solidFill>
                <a:effectLst>
                  <a:outerShdw blurRad="38100" dist="38100" dir="2700000" algn="tl">
                    <a:srgbClr val="000000">
                      <a:alpha val="43137"/>
                    </a:srgbClr>
                  </a:outerShdw>
                </a:effectLst>
                <a:latin typeface="Marianne"/>
              </a:rPr>
              <a:t>LE BAC STL (SCIENCES ET TECHNOLOGIES DE  LABORATOIRE)</a:t>
            </a:r>
          </a:p>
        </p:txBody>
      </p:sp>
      <p:pic>
        <p:nvPicPr>
          <p:cNvPr id="5" name="Image 4">
            <a:extLst>
              <a:ext uri="{FF2B5EF4-FFF2-40B4-BE49-F238E27FC236}">
                <a16:creationId xmlns:a16="http://schemas.microsoft.com/office/drawing/2014/main" id="{F4B5271A-CF58-479A-8E3C-4DDE1C3C830F}"/>
              </a:ext>
            </a:extLst>
          </p:cNvPr>
          <p:cNvPicPr>
            <a:picLocks noChangeAspect="1"/>
          </p:cNvPicPr>
          <p:nvPr/>
        </p:nvPicPr>
        <p:blipFill>
          <a:blip r:embed="rId2"/>
          <a:stretch>
            <a:fillRect/>
          </a:stretch>
        </p:blipFill>
        <p:spPr>
          <a:xfrm>
            <a:off x="365677" y="1656976"/>
            <a:ext cx="11092980" cy="1577010"/>
          </a:xfrm>
          <a:prstGeom prst="rect">
            <a:avLst/>
          </a:prstGeom>
        </p:spPr>
      </p:pic>
      <p:pic>
        <p:nvPicPr>
          <p:cNvPr id="6" name="Image 5">
            <a:extLst>
              <a:ext uri="{FF2B5EF4-FFF2-40B4-BE49-F238E27FC236}">
                <a16:creationId xmlns:a16="http://schemas.microsoft.com/office/drawing/2014/main" id="{F320FFAC-DF99-4B85-8E70-B3902B8F4E7F}"/>
              </a:ext>
            </a:extLst>
          </p:cNvPr>
          <p:cNvPicPr>
            <a:picLocks noChangeAspect="1"/>
          </p:cNvPicPr>
          <p:nvPr/>
        </p:nvPicPr>
        <p:blipFill>
          <a:blip r:embed="rId3"/>
          <a:stretch>
            <a:fillRect/>
          </a:stretch>
        </p:blipFill>
        <p:spPr>
          <a:xfrm>
            <a:off x="458193" y="3233986"/>
            <a:ext cx="11089364" cy="2429616"/>
          </a:xfrm>
          <a:prstGeom prst="rect">
            <a:avLst/>
          </a:prstGeom>
        </p:spPr>
      </p:pic>
    </p:spTree>
    <p:extLst>
      <p:ext uri="{BB962C8B-B14F-4D97-AF65-F5344CB8AC3E}">
        <p14:creationId xmlns:p14="http://schemas.microsoft.com/office/powerpoint/2010/main" val="1025685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0"/>
            <a:ext cx="12192000" cy="1966939"/>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TECHNOLOGIQUE :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COEFFICIENTS DU BACCALAURÉAT</a:t>
            </a:r>
            <a:br>
              <a:rPr lang="fr-FR" sz="3600" b="1" dirty="0">
                <a:solidFill>
                  <a:srgbClr val="CC0000"/>
                </a:solidFill>
                <a:effectLst>
                  <a:outerShdw blurRad="38100" dist="38100" dir="2700000" algn="tl">
                    <a:srgbClr val="000000">
                      <a:alpha val="43137"/>
                    </a:srgbClr>
                  </a:outerShdw>
                </a:effectLst>
                <a:latin typeface="Marianne"/>
              </a:rPr>
            </a:br>
            <a:r>
              <a:rPr lang="fr-FR" sz="1600" dirty="0">
                <a:solidFill>
                  <a:schemeClr val="tx1"/>
                </a:solidFill>
                <a:latin typeface="Marianne"/>
              </a:rPr>
              <a:t>Les enseignements sur lesquels portent les épreuves obligatoires du baccalauréat technologique ainsi  que les coefficients attribués à chacun de ces enseignements sont fixés comme suit pour les séries  suivantes : STMG, STS2S, STL, STI2D, STD2A</a:t>
            </a:r>
            <a:endParaRPr lang="fr-FR" sz="3600" dirty="0">
              <a:solidFill>
                <a:schemeClr val="tx1"/>
              </a:solidFill>
              <a:latin typeface="Marianne"/>
            </a:endParaRPr>
          </a:p>
        </p:txBody>
      </p:sp>
      <p:pic>
        <p:nvPicPr>
          <p:cNvPr id="6" name="Image 5">
            <a:extLst>
              <a:ext uri="{FF2B5EF4-FFF2-40B4-BE49-F238E27FC236}">
                <a16:creationId xmlns:a16="http://schemas.microsoft.com/office/drawing/2014/main" id="{6260974A-7849-417B-A72C-6CCB8A789098}"/>
              </a:ext>
            </a:extLst>
          </p:cNvPr>
          <p:cNvPicPr>
            <a:picLocks noChangeAspect="1"/>
          </p:cNvPicPr>
          <p:nvPr/>
        </p:nvPicPr>
        <p:blipFill rotWithShape="1">
          <a:blip r:embed="rId2"/>
          <a:srcRect r="65855"/>
          <a:stretch/>
        </p:blipFill>
        <p:spPr>
          <a:xfrm>
            <a:off x="4000500" y="2144752"/>
            <a:ext cx="1856965" cy="4713248"/>
          </a:xfrm>
          <a:prstGeom prst="rect">
            <a:avLst/>
          </a:prstGeom>
        </p:spPr>
      </p:pic>
      <p:pic>
        <p:nvPicPr>
          <p:cNvPr id="7" name="Image 6">
            <a:extLst>
              <a:ext uri="{FF2B5EF4-FFF2-40B4-BE49-F238E27FC236}">
                <a16:creationId xmlns:a16="http://schemas.microsoft.com/office/drawing/2014/main" id="{81B2CF4B-267A-4D47-BA2C-19CC0A5D07D7}"/>
              </a:ext>
            </a:extLst>
          </p:cNvPr>
          <p:cNvPicPr>
            <a:picLocks noChangeAspect="1"/>
          </p:cNvPicPr>
          <p:nvPr/>
        </p:nvPicPr>
        <p:blipFill rotWithShape="1">
          <a:blip r:embed="rId2"/>
          <a:srcRect l="65855"/>
          <a:stretch/>
        </p:blipFill>
        <p:spPr>
          <a:xfrm>
            <a:off x="5876513" y="2144752"/>
            <a:ext cx="1856965" cy="4713248"/>
          </a:xfrm>
          <a:prstGeom prst="rect">
            <a:avLst/>
          </a:prstGeom>
        </p:spPr>
      </p:pic>
    </p:spTree>
    <p:extLst>
      <p:ext uri="{BB962C8B-B14F-4D97-AF65-F5344CB8AC3E}">
        <p14:creationId xmlns:p14="http://schemas.microsoft.com/office/powerpoint/2010/main" val="2980204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0" y="90461"/>
            <a:ext cx="12191999" cy="1117554"/>
          </a:xfrm>
        </p:spPr>
        <p:txBody>
          <a:bodyPr>
            <a:noAutofit/>
          </a:bodyPr>
          <a:lstStyle/>
          <a:p>
            <a:pPr algn="ctr"/>
            <a:r>
              <a:rPr lang="fr-FR" sz="3600" b="1" dirty="0">
                <a:solidFill>
                  <a:srgbClr val="CC0000"/>
                </a:solidFill>
                <a:effectLst>
                  <a:outerShdw blurRad="38100" dist="38100" dir="2700000" algn="tl">
                    <a:srgbClr val="000000">
                      <a:alpha val="43137"/>
                    </a:srgbClr>
                  </a:outerShdw>
                </a:effectLst>
                <a:latin typeface="Marianne"/>
              </a:rPr>
              <a:t>ORGANISATION DE LA VOIE TECHNOLOGIQUE :  </a:t>
            </a:r>
            <a:br>
              <a:rPr lang="fr-FR" sz="3600" b="1" dirty="0">
                <a:solidFill>
                  <a:srgbClr val="CC0000"/>
                </a:solidFill>
                <a:effectLst>
                  <a:outerShdw blurRad="38100" dist="38100" dir="2700000" algn="tl">
                    <a:srgbClr val="000000">
                      <a:alpha val="43137"/>
                    </a:srgbClr>
                  </a:outerShdw>
                </a:effectLst>
                <a:latin typeface="Marianne"/>
              </a:rPr>
            </a:br>
            <a:r>
              <a:rPr lang="fr-FR" sz="3600" b="1" dirty="0">
                <a:solidFill>
                  <a:srgbClr val="CC0000"/>
                </a:solidFill>
                <a:effectLst>
                  <a:outerShdw blurRad="38100" dist="38100" dir="2700000" algn="tl">
                    <a:srgbClr val="000000">
                      <a:alpha val="43137"/>
                    </a:srgbClr>
                  </a:outerShdw>
                </a:effectLst>
                <a:latin typeface="Marianne"/>
              </a:rPr>
              <a:t>LES COEFFICIENTS DU BACCALAURÉAT</a:t>
            </a:r>
          </a:p>
        </p:txBody>
      </p:sp>
      <p:sp>
        <p:nvSpPr>
          <p:cNvPr id="6" name="Espace réservé du contenu 6">
            <a:extLst>
              <a:ext uri="{FF2B5EF4-FFF2-40B4-BE49-F238E27FC236}">
                <a16:creationId xmlns:a16="http://schemas.microsoft.com/office/drawing/2014/main" id="{95190A8D-524E-4E78-9BC0-A94F4C7B5CF9}"/>
              </a:ext>
            </a:extLst>
          </p:cNvPr>
          <p:cNvSpPr>
            <a:spLocks noGrp="1"/>
          </p:cNvSpPr>
          <p:nvPr>
            <p:ph idx="1"/>
          </p:nvPr>
        </p:nvSpPr>
        <p:spPr>
          <a:xfrm>
            <a:off x="67112" y="5074759"/>
            <a:ext cx="11232859" cy="1723938"/>
          </a:xfrm>
        </p:spPr>
        <p:txBody>
          <a:bodyPr>
            <a:normAutofit/>
          </a:bodyPr>
          <a:lstStyle/>
          <a:p>
            <a:pPr marL="0" indent="0">
              <a:lnSpc>
                <a:spcPct val="100000"/>
              </a:lnSpc>
              <a:spcBef>
                <a:spcPts val="0"/>
              </a:spcBef>
              <a:buNone/>
            </a:pPr>
            <a:r>
              <a:rPr lang="fr-FR" sz="2400" b="1" dirty="0">
                <a:solidFill>
                  <a:srgbClr val="002060"/>
                </a:solidFill>
                <a:effectLst>
                  <a:outerShdw blurRad="38100" dist="38100" dir="2700000" algn="tl">
                    <a:srgbClr val="000000">
                      <a:alpha val="43137"/>
                    </a:srgbClr>
                  </a:outerShdw>
                </a:effectLst>
                <a:latin typeface="Marianne" panose="02000000000000000000"/>
              </a:rPr>
              <a:t>Les épreuves de rattrapage :</a:t>
            </a:r>
          </a:p>
          <a:p>
            <a:pPr marL="0" indent="0" algn="just">
              <a:lnSpc>
                <a:spcPct val="100000"/>
              </a:lnSpc>
              <a:spcBef>
                <a:spcPts val="0"/>
              </a:spcBef>
              <a:buNone/>
            </a:pPr>
            <a:endParaRPr lang="fr-FR" sz="1600" dirty="0">
              <a:latin typeface="Marianne" panose="02000000000000000000"/>
            </a:endParaRPr>
          </a:p>
          <a:p>
            <a:pPr algn="just">
              <a:lnSpc>
                <a:spcPct val="100000"/>
              </a:lnSpc>
              <a:spcBef>
                <a:spcPts val="0"/>
              </a:spcBef>
              <a:buFont typeface="Arial" panose="020B0604020202020204" pitchFamily="34" charset="0"/>
              <a:buChar char="•"/>
            </a:pPr>
            <a:r>
              <a:rPr lang="fr-FR" sz="1600" dirty="0">
                <a:latin typeface="Marianne" panose="02000000000000000000"/>
              </a:rPr>
              <a:t>Un élève ayant obtenu une note supérieure ou égale à 8 et inférieure à 10 au baccalauréat peut se présenter  aux épreuves de rattrapage : deux épreuves orales, dans les disciplines des épreuves finales écrites (français,  philosophie, ou enseignements de spécialité).</a:t>
            </a:r>
          </a:p>
        </p:txBody>
      </p:sp>
      <p:pic>
        <p:nvPicPr>
          <p:cNvPr id="5" name="Image 4">
            <a:extLst>
              <a:ext uri="{FF2B5EF4-FFF2-40B4-BE49-F238E27FC236}">
                <a16:creationId xmlns:a16="http://schemas.microsoft.com/office/drawing/2014/main" id="{CF1AF0B8-0450-4A84-83A3-14D66EC87421}"/>
              </a:ext>
            </a:extLst>
          </p:cNvPr>
          <p:cNvPicPr>
            <a:picLocks noChangeAspect="1"/>
          </p:cNvPicPr>
          <p:nvPr/>
        </p:nvPicPr>
        <p:blipFill rotWithShape="1">
          <a:blip r:embed="rId2"/>
          <a:srcRect r="64736"/>
          <a:stretch/>
        </p:blipFill>
        <p:spPr>
          <a:xfrm>
            <a:off x="1524000" y="1283197"/>
            <a:ext cx="3581400" cy="3791562"/>
          </a:xfrm>
          <a:prstGeom prst="rect">
            <a:avLst/>
          </a:prstGeom>
        </p:spPr>
      </p:pic>
      <p:pic>
        <p:nvPicPr>
          <p:cNvPr id="7" name="Image 6">
            <a:extLst>
              <a:ext uri="{FF2B5EF4-FFF2-40B4-BE49-F238E27FC236}">
                <a16:creationId xmlns:a16="http://schemas.microsoft.com/office/drawing/2014/main" id="{79D9AFC4-3F97-4CF4-B568-CDEC72BE0849}"/>
              </a:ext>
            </a:extLst>
          </p:cNvPr>
          <p:cNvPicPr>
            <a:picLocks noChangeAspect="1"/>
          </p:cNvPicPr>
          <p:nvPr/>
        </p:nvPicPr>
        <p:blipFill rotWithShape="1">
          <a:blip r:embed="rId2"/>
          <a:srcRect l="66305"/>
          <a:stretch/>
        </p:blipFill>
        <p:spPr>
          <a:xfrm>
            <a:off x="5105400" y="1339923"/>
            <a:ext cx="3319670" cy="3678110"/>
          </a:xfrm>
          <a:prstGeom prst="rect">
            <a:avLst/>
          </a:prstGeom>
        </p:spPr>
      </p:pic>
    </p:spTree>
    <p:extLst>
      <p:ext uri="{BB962C8B-B14F-4D97-AF65-F5344CB8AC3E}">
        <p14:creationId xmlns:p14="http://schemas.microsoft.com/office/powerpoint/2010/main" val="38105403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69848" y="182740"/>
            <a:ext cx="10058400" cy="1609344"/>
          </a:xfrm>
        </p:spPr>
        <p:txBody>
          <a:bodyPr>
            <a:normAutofit/>
          </a:bodyPr>
          <a:lstStyle/>
          <a:p>
            <a:pPr algn="ctr"/>
            <a:r>
              <a:rPr lang="fr-FR" dirty="0">
                <a:latin typeface="Marianne"/>
              </a:rPr>
              <a:t>ORIENTATION ET AFFECTATION  APRÈS LA 2</a:t>
            </a:r>
            <a:r>
              <a:rPr lang="fr-FR" baseline="30000" dirty="0">
                <a:latin typeface="Marianne"/>
              </a:rPr>
              <a:t>nde</a:t>
            </a:r>
            <a:r>
              <a:rPr lang="fr-FR" dirty="0">
                <a:latin typeface="Marianne"/>
              </a:rPr>
              <a:t> GT</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838200" y="2929064"/>
            <a:ext cx="10515600" cy="999871"/>
          </a:xfrm>
        </p:spPr>
        <p:txBody>
          <a:bodyPr/>
          <a:lstStyle/>
          <a:p>
            <a:pPr>
              <a:buFont typeface="Wingdings" panose="05000000000000000000" pitchFamily="2" charset="2"/>
              <a:buChar char="Ø"/>
            </a:pPr>
            <a:r>
              <a:rPr lang="fr-FR" sz="4000" dirty="0">
                <a:latin typeface="Marianne" panose="02000000000000000000"/>
              </a:rPr>
              <a:t> L’affectation et l‘inscription</a:t>
            </a:r>
          </a:p>
          <a:p>
            <a:endParaRPr lang="fr-FR" dirty="0"/>
          </a:p>
        </p:txBody>
      </p:sp>
    </p:spTree>
    <p:extLst>
      <p:ext uri="{BB962C8B-B14F-4D97-AF65-F5344CB8AC3E}">
        <p14:creationId xmlns:p14="http://schemas.microsoft.com/office/powerpoint/2010/main" val="15543372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700467" y="155392"/>
            <a:ext cx="10558272"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97536" y="1310864"/>
            <a:ext cx="11996928" cy="5391744"/>
          </a:xfrm>
        </p:spPr>
        <p:txBody>
          <a:bodyPr>
            <a:noAutofit/>
          </a:bodyPr>
          <a:lstStyle/>
          <a:p>
            <a:pPr marL="0" indent="0" algn="just">
              <a:lnSpc>
                <a:spcPct val="120000"/>
              </a:lnSpc>
              <a:spcBef>
                <a:spcPts val="0"/>
              </a:spcBef>
              <a:buNone/>
            </a:pPr>
            <a:r>
              <a:rPr lang="fr-FR" sz="2400" dirty="0">
                <a:latin typeface="Marianne" panose="02000000000000000000"/>
              </a:rPr>
              <a:t>En fonction de la décision d’orientation, plusieurs situations seront possibles :</a:t>
            </a:r>
          </a:p>
          <a:p>
            <a:pPr lvl="1" algn="just">
              <a:lnSpc>
                <a:spcPct val="120000"/>
              </a:lnSpc>
              <a:spcBef>
                <a:spcPts val="0"/>
              </a:spcBef>
              <a:buFont typeface="Wingdings" panose="05000000000000000000" pitchFamily="2" charset="2"/>
              <a:buChar char="Ø"/>
            </a:pPr>
            <a:r>
              <a:rPr lang="fr-FR" sz="2000" dirty="0">
                <a:latin typeface="Marianne" panose="02000000000000000000"/>
              </a:rPr>
              <a:t> Passage en 1ère G ou T :</a:t>
            </a:r>
          </a:p>
          <a:p>
            <a:pPr lvl="2" algn="just">
              <a:lnSpc>
                <a:spcPct val="120000"/>
              </a:lnSpc>
              <a:spcBef>
                <a:spcPts val="0"/>
              </a:spcBef>
              <a:buFont typeface="Wingdings" panose="05000000000000000000" pitchFamily="2" charset="2"/>
              <a:buChar char="Ø"/>
            </a:pPr>
            <a:r>
              <a:rPr lang="fr-FR" sz="1800" dirty="0">
                <a:latin typeface="Marianne" panose="02000000000000000000"/>
              </a:rPr>
              <a:t> Orientation affectation en classe de 1</a:t>
            </a:r>
            <a:r>
              <a:rPr lang="fr-FR" sz="1800" baseline="30000" dirty="0">
                <a:latin typeface="Marianne" panose="02000000000000000000"/>
              </a:rPr>
              <a:t>ère</a:t>
            </a:r>
            <a:r>
              <a:rPr lang="fr-FR" sz="1800" dirty="0">
                <a:latin typeface="Marianne" panose="02000000000000000000"/>
              </a:rPr>
              <a:t> au lycée Jacob HOLTZER pour la voie générale selon les spécialités choisies</a:t>
            </a:r>
          </a:p>
          <a:p>
            <a:pPr lvl="2" algn="just">
              <a:lnSpc>
                <a:spcPct val="120000"/>
              </a:lnSpc>
              <a:spcBef>
                <a:spcPts val="0"/>
              </a:spcBef>
              <a:buFont typeface="Wingdings" panose="05000000000000000000" pitchFamily="2" charset="2"/>
              <a:buChar char="Ø"/>
            </a:pPr>
            <a:r>
              <a:rPr lang="fr-FR" sz="1800" dirty="0">
                <a:latin typeface="Marianne" panose="02000000000000000000"/>
              </a:rPr>
              <a:t> Orientation et affectation en classe de 1</a:t>
            </a:r>
            <a:r>
              <a:rPr lang="fr-FR" sz="1800" baseline="30000" dirty="0">
                <a:latin typeface="Marianne" panose="02000000000000000000"/>
              </a:rPr>
              <a:t>ère</a:t>
            </a:r>
            <a:r>
              <a:rPr lang="fr-FR" sz="1800" dirty="0">
                <a:latin typeface="Marianne" panose="02000000000000000000"/>
              </a:rPr>
              <a:t> au lycée Jacob HOLTZER pour la voie technologique :</a:t>
            </a:r>
          </a:p>
          <a:p>
            <a:pPr lvl="3" algn="just">
              <a:lnSpc>
                <a:spcPct val="120000"/>
              </a:lnSpc>
              <a:spcBef>
                <a:spcPts val="0"/>
              </a:spcBef>
              <a:buFont typeface="Wingdings" panose="05000000000000000000" pitchFamily="2" charset="2"/>
              <a:buChar char="Ø"/>
            </a:pPr>
            <a:r>
              <a:rPr lang="fr-FR" sz="1800" dirty="0">
                <a:latin typeface="Marianne" panose="02000000000000000000"/>
              </a:rPr>
              <a:t> STI2D</a:t>
            </a:r>
          </a:p>
          <a:p>
            <a:pPr lvl="3" algn="just">
              <a:lnSpc>
                <a:spcPct val="120000"/>
              </a:lnSpc>
              <a:spcBef>
                <a:spcPts val="0"/>
              </a:spcBef>
              <a:buFont typeface="Wingdings" panose="05000000000000000000" pitchFamily="2" charset="2"/>
              <a:buChar char="Ø"/>
            </a:pPr>
            <a:endParaRPr lang="fr-FR" sz="2000" dirty="0">
              <a:latin typeface="Marianne" panose="02000000000000000000"/>
            </a:endParaRPr>
          </a:p>
          <a:p>
            <a:pPr lvl="1" algn="just">
              <a:lnSpc>
                <a:spcPct val="120000"/>
              </a:lnSpc>
              <a:spcBef>
                <a:spcPts val="0"/>
              </a:spcBef>
              <a:buFont typeface="Wingdings" panose="05000000000000000000" pitchFamily="2" charset="2"/>
              <a:buChar char="Ø"/>
            </a:pPr>
            <a:r>
              <a:rPr lang="fr-FR" sz="2000" dirty="0">
                <a:latin typeface="Marianne" panose="02000000000000000000"/>
              </a:rPr>
              <a:t> Orientation vers une 1ère Générale ou Technologique proposée par d’autres lycées :</a:t>
            </a:r>
          </a:p>
          <a:p>
            <a:pPr lvl="2" algn="just">
              <a:lnSpc>
                <a:spcPct val="120000"/>
              </a:lnSpc>
              <a:spcBef>
                <a:spcPts val="0"/>
              </a:spcBef>
              <a:buFont typeface="Wingdings" panose="05000000000000000000" pitchFamily="2" charset="2"/>
              <a:buChar char="Ø"/>
            </a:pPr>
            <a:r>
              <a:rPr lang="fr-FR" sz="1800" dirty="0">
                <a:latin typeface="Marianne" panose="02000000000000000000"/>
              </a:rPr>
              <a:t>Autres enseignements de spécialités de la voie générale ou autres spécialités de la voie technologique :  STMG, ST2S, STL, STD2A)</a:t>
            </a:r>
          </a:p>
          <a:p>
            <a:pPr lvl="2" algn="just">
              <a:lnSpc>
                <a:spcPct val="120000"/>
              </a:lnSpc>
              <a:spcBef>
                <a:spcPts val="0"/>
              </a:spcBef>
              <a:buFont typeface="Wingdings" panose="05000000000000000000" pitchFamily="2" charset="2"/>
              <a:buChar char="Ø"/>
            </a:pPr>
            <a:endParaRPr lang="fr-FR" sz="1800" dirty="0">
              <a:latin typeface="Marianne" panose="02000000000000000000"/>
            </a:endParaRPr>
          </a:p>
          <a:p>
            <a:pPr lvl="1" algn="just">
              <a:lnSpc>
                <a:spcPct val="120000"/>
              </a:lnSpc>
              <a:spcBef>
                <a:spcPts val="0"/>
              </a:spcBef>
              <a:buFont typeface="Wingdings" panose="05000000000000000000" pitchFamily="2" charset="2"/>
              <a:buChar char="Ø"/>
            </a:pPr>
            <a:r>
              <a:rPr lang="fr-FR" sz="2000" dirty="0">
                <a:latin typeface="Marianne" panose="02000000000000000000"/>
              </a:rPr>
              <a:t> La réorientation vers la voie professionnelle :</a:t>
            </a:r>
          </a:p>
          <a:p>
            <a:pPr lvl="2" algn="just">
              <a:lnSpc>
                <a:spcPct val="120000"/>
              </a:lnSpc>
              <a:spcBef>
                <a:spcPts val="0"/>
              </a:spcBef>
              <a:buFont typeface="Wingdings" panose="05000000000000000000" pitchFamily="2" charset="2"/>
              <a:buChar char="Ø"/>
            </a:pPr>
            <a:r>
              <a:rPr lang="fr-FR" sz="1800" dirty="0">
                <a:latin typeface="Marianne" panose="02000000000000000000"/>
              </a:rPr>
              <a:t> Passage en 1</a:t>
            </a:r>
            <a:r>
              <a:rPr lang="fr-FR" sz="1800" baseline="30000" dirty="0">
                <a:latin typeface="Marianne" panose="02000000000000000000"/>
              </a:rPr>
              <a:t>ère</a:t>
            </a:r>
            <a:r>
              <a:rPr lang="fr-FR" sz="1800" dirty="0">
                <a:latin typeface="Marianne" panose="02000000000000000000"/>
              </a:rPr>
              <a:t> d’un baccalauréat professionnel.</a:t>
            </a:r>
          </a:p>
        </p:txBody>
      </p:sp>
    </p:spTree>
    <p:extLst>
      <p:ext uri="{BB962C8B-B14F-4D97-AF65-F5344CB8AC3E}">
        <p14:creationId xmlns:p14="http://schemas.microsoft.com/office/powerpoint/2010/main" val="1874679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69848" y="182740"/>
            <a:ext cx="10058400" cy="1609344"/>
          </a:xfrm>
        </p:spPr>
        <p:txBody>
          <a:bodyPr>
            <a:normAutofit/>
          </a:bodyPr>
          <a:lstStyle/>
          <a:p>
            <a:pPr algn="ctr"/>
            <a:r>
              <a:rPr lang="fr-FR" dirty="0">
                <a:latin typeface="Marianne"/>
              </a:rPr>
              <a:t>ORIENTATION ET AFFECTATION  APRÈS LA 2</a:t>
            </a:r>
            <a:r>
              <a:rPr lang="fr-FR" baseline="30000" dirty="0">
                <a:latin typeface="Marianne"/>
              </a:rPr>
              <a:t>nde</a:t>
            </a:r>
            <a:r>
              <a:rPr lang="fr-FR" dirty="0">
                <a:latin typeface="Marianne"/>
              </a:rPr>
              <a:t> GT</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838200" y="2813177"/>
            <a:ext cx="10515600" cy="2910967"/>
          </a:xfrm>
        </p:spPr>
        <p:txBody>
          <a:bodyPr/>
          <a:lstStyle/>
          <a:p>
            <a:pPr>
              <a:buFont typeface="Wingdings" panose="05000000000000000000" pitchFamily="2" charset="2"/>
              <a:buChar char="Ø"/>
            </a:pPr>
            <a:r>
              <a:rPr lang="fr-FR" sz="3600" dirty="0"/>
              <a:t> </a:t>
            </a:r>
            <a:r>
              <a:rPr lang="fr-FR" sz="4000" dirty="0">
                <a:latin typeface="Marianne" panose="02000000000000000000"/>
              </a:rPr>
              <a:t>L’orientation après la 2nde GT</a:t>
            </a:r>
          </a:p>
          <a:p>
            <a:pPr>
              <a:buFont typeface="Wingdings" panose="05000000000000000000" pitchFamily="2" charset="2"/>
              <a:buChar char="Ø"/>
            </a:pPr>
            <a:r>
              <a:rPr lang="fr-FR" sz="4000" dirty="0">
                <a:latin typeface="Marianne" panose="02000000000000000000"/>
              </a:rPr>
              <a:t> Les différentes voies de poursuite d’études</a:t>
            </a:r>
          </a:p>
          <a:p>
            <a:pPr>
              <a:buFont typeface="Wingdings" panose="05000000000000000000" pitchFamily="2" charset="2"/>
              <a:buChar char="Ø"/>
            </a:pPr>
            <a:r>
              <a:rPr lang="fr-FR" sz="4000" dirty="0">
                <a:latin typeface="Marianne" panose="02000000000000000000"/>
              </a:rPr>
              <a:t> L’affectation et l‘inscription</a:t>
            </a:r>
          </a:p>
          <a:p>
            <a:endParaRPr lang="fr-FR" dirty="0"/>
          </a:p>
        </p:txBody>
      </p:sp>
    </p:spTree>
    <p:extLst>
      <p:ext uri="{BB962C8B-B14F-4D97-AF65-F5344CB8AC3E}">
        <p14:creationId xmlns:p14="http://schemas.microsoft.com/office/powerpoint/2010/main" val="3379896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734568" y="275018"/>
            <a:ext cx="10722864"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1174458"/>
            <a:ext cx="12191999" cy="5683541"/>
          </a:xfrm>
        </p:spPr>
        <p:txBody>
          <a:bodyPr>
            <a:noAutofit/>
          </a:bodyPr>
          <a:lstStyle/>
          <a:p>
            <a:pPr marL="0" indent="0" algn="just">
              <a:lnSpc>
                <a:spcPct val="120000"/>
              </a:lnSpc>
              <a:spcBef>
                <a:spcPts val="0"/>
              </a:spcBef>
              <a:buNone/>
            </a:pPr>
            <a:r>
              <a:rPr lang="fr-FR" sz="2400" dirty="0">
                <a:latin typeface="Marianne" panose="02000000000000000000"/>
              </a:rPr>
              <a:t>En fonction de la décision d’orientation, plusieurs situations seront possibles :</a:t>
            </a:r>
          </a:p>
          <a:p>
            <a:pPr lvl="1" algn="just">
              <a:lnSpc>
                <a:spcPct val="120000"/>
              </a:lnSpc>
              <a:spcBef>
                <a:spcPts val="0"/>
              </a:spcBef>
              <a:buFont typeface="Wingdings" panose="05000000000000000000" pitchFamily="2" charset="2"/>
              <a:buChar char="Ø"/>
            </a:pPr>
            <a:r>
              <a:rPr lang="fr-FR" sz="2000" dirty="0">
                <a:latin typeface="Marianne" panose="02000000000000000000"/>
              </a:rPr>
              <a:t> Passage en 1</a:t>
            </a:r>
            <a:r>
              <a:rPr lang="fr-FR" sz="2000" baseline="30000" dirty="0">
                <a:latin typeface="Marianne" panose="02000000000000000000"/>
              </a:rPr>
              <a:t>ère</a:t>
            </a:r>
            <a:r>
              <a:rPr lang="fr-FR" sz="2000" dirty="0">
                <a:latin typeface="Marianne" panose="02000000000000000000"/>
              </a:rPr>
              <a:t> G ou T :</a:t>
            </a:r>
          </a:p>
          <a:p>
            <a:pPr lvl="2" algn="just">
              <a:lnSpc>
                <a:spcPct val="120000"/>
              </a:lnSpc>
              <a:spcBef>
                <a:spcPts val="0"/>
              </a:spcBef>
              <a:buFont typeface="Wingdings" panose="05000000000000000000" pitchFamily="2" charset="2"/>
              <a:buChar char="Ø"/>
            </a:pPr>
            <a:r>
              <a:rPr lang="fr-FR" sz="1800" dirty="0">
                <a:latin typeface="Marianne" panose="02000000000000000000"/>
              </a:rPr>
              <a:t> </a:t>
            </a:r>
            <a:r>
              <a:rPr lang="fr-FR" sz="2000" dirty="0">
                <a:latin typeface="Marianne" panose="02000000000000000000"/>
              </a:rPr>
              <a:t>L’affectation en classe de 1</a:t>
            </a:r>
            <a:r>
              <a:rPr lang="fr-FR" sz="2000" baseline="30000" dirty="0">
                <a:latin typeface="Marianne" panose="02000000000000000000"/>
              </a:rPr>
              <a:t>ère </a:t>
            </a:r>
            <a:r>
              <a:rPr lang="fr-FR" sz="2000" dirty="0">
                <a:latin typeface="Marianne" panose="02000000000000000000"/>
              </a:rPr>
              <a:t>:</a:t>
            </a:r>
          </a:p>
          <a:p>
            <a:pPr lvl="3" algn="just">
              <a:lnSpc>
                <a:spcPct val="120000"/>
              </a:lnSpc>
              <a:spcBef>
                <a:spcPts val="0"/>
              </a:spcBef>
              <a:buFont typeface="Wingdings" panose="05000000000000000000" pitchFamily="2" charset="2"/>
              <a:buChar char="Ø"/>
            </a:pPr>
            <a:r>
              <a:rPr lang="fr-FR" sz="1800" dirty="0">
                <a:latin typeface="Marianne" panose="02000000000000000000"/>
              </a:rPr>
              <a:t>L’élève orienté en première générale doit s’inscrire au lycée selon calendrier diffusé aux élèves par les établissements d’accueil</a:t>
            </a:r>
          </a:p>
          <a:p>
            <a:pPr lvl="3" algn="just">
              <a:lnSpc>
                <a:spcPct val="120000"/>
              </a:lnSpc>
              <a:spcBef>
                <a:spcPts val="0"/>
              </a:spcBef>
              <a:buFont typeface="Wingdings" panose="05000000000000000000" pitchFamily="2" charset="2"/>
              <a:buChar char="Ø"/>
            </a:pPr>
            <a:r>
              <a:rPr lang="fr-FR" sz="1800" dirty="0">
                <a:latin typeface="Marianne" panose="02000000000000000000"/>
              </a:rPr>
              <a:t>Pour les enseignements de spécialités non proposés au lycée un dossier de demande de changement d’établissement devra être constitué pour une commission d’affectation. Les affectations seront prononcées dans la limite des capacités  d’accueil des établissements.</a:t>
            </a:r>
          </a:p>
          <a:p>
            <a:pPr lvl="3" algn="just">
              <a:lnSpc>
                <a:spcPct val="120000"/>
              </a:lnSpc>
              <a:spcBef>
                <a:spcPts val="0"/>
              </a:spcBef>
              <a:buFont typeface="Wingdings" panose="05000000000000000000" pitchFamily="2" charset="2"/>
              <a:buChar char="Ø"/>
            </a:pPr>
            <a:endParaRPr lang="fr-FR" sz="1800" dirty="0">
              <a:latin typeface="Marianne" panose="02000000000000000000"/>
            </a:endParaRPr>
          </a:p>
          <a:p>
            <a:pPr lvl="2" algn="just">
              <a:lnSpc>
                <a:spcPct val="120000"/>
              </a:lnSpc>
              <a:spcBef>
                <a:spcPts val="0"/>
              </a:spcBef>
              <a:buFont typeface="Wingdings" panose="05000000000000000000" pitchFamily="2" charset="2"/>
              <a:buChar char="Ø"/>
            </a:pPr>
            <a:r>
              <a:rPr lang="fr-FR" sz="2000" dirty="0">
                <a:latin typeface="Marianne" panose="02000000000000000000"/>
              </a:rPr>
              <a:t> L’orientation vers une filière de 1</a:t>
            </a:r>
            <a:r>
              <a:rPr lang="fr-FR" sz="2000" baseline="30000" dirty="0">
                <a:latin typeface="Marianne" panose="02000000000000000000"/>
              </a:rPr>
              <a:t>ère</a:t>
            </a:r>
            <a:r>
              <a:rPr lang="fr-FR" sz="2000" dirty="0">
                <a:latin typeface="Marianne" panose="02000000000000000000"/>
              </a:rPr>
              <a:t> technologique (STI2D, STMG, ST2S, STL, …)</a:t>
            </a:r>
          </a:p>
          <a:p>
            <a:pPr lvl="3" algn="just">
              <a:lnSpc>
                <a:spcPct val="120000"/>
              </a:lnSpc>
              <a:spcBef>
                <a:spcPts val="0"/>
              </a:spcBef>
              <a:buFont typeface="Wingdings" panose="05000000000000000000" pitchFamily="2" charset="2"/>
              <a:buChar char="Ø"/>
            </a:pPr>
            <a:r>
              <a:rPr lang="fr-FR" sz="1800" dirty="0">
                <a:latin typeface="Marianne" panose="02000000000000000000"/>
              </a:rPr>
              <a:t>Les élèves devront </a:t>
            </a:r>
            <a:r>
              <a:rPr lang="fr-FR" sz="1800" b="1" u="sng" dirty="0">
                <a:latin typeface="Marianne" panose="02000000000000000000"/>
              </a:rPr>
              <a:t>remplir un dossier d’affectation pour une saisie des vœux dans Affelnet lycée pour  la voie technologique</a:t>
            </a:r>
            <a:r>
              <a:rPr lang="fr-FR" sz="1800" dirty="0">
                <a:latin typeface="Marianne" panose="02000000000000000000"/>
              </a:rPr>
              <a:t>. </a:t>
            </a:r>
            <a:endParaRPr lang="fr-FR" sz="2000" dirty="0">
              <a:latin typeface="Marianne" panose="02000000000000000000"/>
            </a:endParaRPr>
          </a:p>
        </p:txBody>
      </p:sp>
    </p:spTree>
    <p:extLst>
      <p:ext uri="{BB962C8B-B14F-4D97-AF65-F5344CB8AC3E}">
        <p14:creationId xmlns:p14="http://schemas.microsoft.com/office/powerpoint/2010/main" val="3313768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132514" y="283408"/>
            <a:ext cx="9992686"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1296681"/>
            <a:ext cx="12192000" cy="5277911"/>
          </a:xfrm>
        </p:spPr>
        <p:txBody>
          <a:bodyPr>
            <a:noAutofit/>
          </a:bodyPr>
          <a:lstStyle/>
          <a:p>
            <a:pPr marL="0" indent="0" algn="just">
              <a:lnSpc>
                <a:spcPct val="120000"/>
              </a:lnSpc>
              <a:spcBef>
                <a:spcPts val="0"/>
              </a:spcBef>
              <a:buNone/>
            </a:pPr>
            <a:r>
              <a:rPr lang="fr-FR" sz="2400" b="1" dirty="0">
                <a:effectLst>
                  <a:outerShdw blurRad="38100" dist="38100" dir="2700000" algn="tl">
                    <a:srgbClr val="000000">
                      <a:alpha val="43137"/>
                    </a:srgbClr>
                  </a:outerShdw>
                </a:effectLst>
                <a:latin typeface="Marianne" panose="02000000000000000000"/>
              </a:rPr>
              <a:t>Réorientation vers la voie professionnelle</a:t>
            </a:r>
          </a:p>
          <a:p>
            <a:pPr marL="0" indent="0" algn="just">
              <a:lnSpc>
                <a:spcPct val="120000"/>
              </a:lnSpc>
              <a:spcBef>
                <a:spcPts val="0"/>
              </a:spcBef>
              <a:buNone/>
            </a:pPr>
            <a:r>
              <a:rPr lang="fr-FR" sz="1800" dirty="0">
                <a:latin typeface="Marianne" panose="02000000000000000000"/>
              </a:rPr>
              <a:t>	</a:t>
            </a:r>
            <a:r>
              <a:rPr lang="fr-FR" sz="1800" u="sng" dirty="0">
                <a:latin typeface="Marianne" panose="02000000000000000000"/>
              </a:rPr>
              <a:t>DEMANDE D’AFFECTATION EN 1ère PROFESSIONNELLE </a:t>
            </a:r>
            <a:r>
              <a:rPr lang="fr-FR" sz="1800" dirty="0">
                <a:latin typeface="Marianne" panose="02000000000000000000"/>
              </a:rPr>
              <a:t>:</a:t>
            </a:r>
          </a:p>
          <a:p>
            <a:pPr marL="0" indent="0" algn="just">
              <a:lnSpc>
                <a:spcPct val="120000"/>
              </a:lnSpc>
              <a:spcBef>
                <a:spcPts val="0"/>
              </a:spcBef>
              <a:buNone/>
            </a:pPr>
            <a:r>
              <a:rPr lang="fr-FR" sz="1600" dirty="0">
                <a:latin typeface="Marianne" panose="02000000000000000000"/>
              </a:rPr>
              <a:t>Lors de la phase d’affectation dans la voie professionnelle les 2nde GT se porteront candidat prioritairement en 1ère professionnelle. Ceux ayant déjà  doublé la classe de seconde bénéficieront d’une priorité supplémentaire pour ce type de formation. Les vœux des élèves seront saisis dans l’application  AFFELNET</a:t>
            </a:r>
          </a:p>
          <a:p>
            <a:pPr marL="0" indent="0" algn="just">
              <a:lnSpc>
                <a:spcPct val="120000"/>
              </a:lnSpc>
              <a:spcBef>
                <a:spcPts val="0"/>
              </a:spcBef>
              <a:buNone/>
            </a:pPr>
            <a:r>
              <a:rPr lang="fr-FR" sz="1800" dirty="0">
                <a:latin typeface="Marianne" panose="02000000000000000000"/>
              </a:rPr>
              <a:t>	</a:t>
            </a:r>
          </a:p>
          <a:p>
            <a:pPr marL="0" indent="0" algn="just">
              <a:lnSpc>
                <a:spcPct val="120000"/>
              </a:lnSpc>
              <a:spcBef>
                <a:spcPts val="0"/>
              </a:spcBef>
              <a:buNone/>
            </a:pPr>
            <a:r>
              <a:rPr lang="fr-FR" sz="1800" dirty="0">
                <a:latin typeface="Marianne" panose="02000000000000000000"/>
              </a:rPr>
              <a:t> 	</a:t>
            </a:r>
            <a:r>
              <a:rPr lang="fr-FR" sz="1800" u="sng" dirty="0">
                <a:latin typeface="Marianne" panose="02000000000000000000"/>
              </a:rPr>
              <a:t>DEMANDE D’AFFECTATION EN 2nde PROFESSIONNELLE ou en 1</a:t>
            </a:r>
            <a:r>
              <a:rPr lang="fr-FR" sz="1800" u="sng" baseline="30000" dirty="0">
                <a:latin typeface="Marianne" panose="02000000000000000000"/>
              </a:rPr>
              <a:t>ère</a:t>
            </a:r>
            <a:r>
              <a:rPr lang="fr-FR" sz="1800" u="sng" dirty="0">
                <a:latin typeface="Marianne" panose="02000000000000000000"/>
              </a:rPr>
              <a:t> année de CAP 2 ans </a:t>
            </a:r>
            <a:r>
              <a:rPr lang="fr-FR" sz="1800" dirty="0">
                <a:latin typeface="Marianne" panose="02000000000000000000"/>
              </a:rPr>
              <a:t>:</a:t>
            </a:r>
          </a:p>
          <a:p>
            <a:pPr marL="0" indent="0" algn="just">
              <a:lnSpc>
                <a:spcPct val="120000"/>
              </a:lnSpc>
              <a:spcBef>
                <a:spcPts val="0"/>
              </a:spcBef>
              <a:buNone/>
            </a:pPr>
            <a:r>
              <a:rPr lang="fr-FR" sz="1600" dirty="0">
                <a:latin typeface="Marianne" panose="02000000000000000000"/>
              </a:rPr>
              <a:t>Les élèves de 2nde GT peuvent également solliciter une affectation en 2nde professionnelle ou en 1ère année de CAP 2 ans mais </a:t>
            </a:r>
            <a:r>
              <a:rPr lang="fr-FR" sz="1600" b="1" u="sng" dirty="0">
                <a:latin typeface="Marianne" panose="02000000000000000000"/>
              </a:rPr>
              <a:t>ils ne sont pas  prioritaires</a:t>
            </a:r>
            <a:r>
              <a:rPr lang="fr-FR" sz="1600" dirty="0">
                <a:latin typeface="Marianne" panose="02000000000000000000"/>
              </a:rPr>
              <a:t>. Ils ne pourront obtenir satisfaction que s’il reste des places une fois les élèves de 3</a:t>
            </a:r>
            <a:r>
              <a:rPr lang="fr-FR" sz="1600" baseline="30000" dirty="0">
                <a:latin typeface="Marianne" panose="02000000000000000000"/>
              </a:rPr>
              <a:t>ème</a:t>
            </a:r>
            <a:r>
              <a:rPr lang="fr-FR" sz="1600" dirty="0">
                <a:latin typeface="Marianne" panose="02000000000000000000"/>
              </a:rPr>
              <a:t> affectés. Ces demandes sont déconseillées. Les vœux  des élèves seront saisis dans l’application AFFELNET</a:t>
            </a:r>
          </a:p>
          <a:p>
            <a:pPr marL="0" indent="0" algn="just">
              <a:lnSpc>
                <a:spcPct val="120000"/>
              </a:lnSpc>
              <a:spcBef>
                <a:spcPts val="0"/>
              </a:spcBef>
              <a:buNone/>
            </a:pPr>
            <a:r>
              <a:rPr lang="fr-FR" sz="1600" dirty="0">
                <a:latin typeface="Marianne" panose="02000000000000000000"/>
              </a:rPr>
              <a:t>Chaque élève a la possibilité de formuler jusqu’à 10 vœux.</a:t>
            </a:r>
          </a:p>
          <a:p>
            <a:pPr marL="0" indent="0" algn="just">
              <a:lnSpc>
                <a:spcPct val="120000"/>
              </a:lnSpc>
              <a:spcBef>
                <a:spcPts val="0"/>
              </a:spcBef>
              <a:buNone/>
            </a:pPr>
            <a:r>
              <a:rPr lang="fr-FR" sz="1600" dirty="0">
                <a:latin typeface="Marianne" panose="02000000000000000000"/>
              </a:rPr>
              <a:t>Remarque: Les demandes pour l’apprentissage doivent s’effectuer directement par les familles auprès des CFA et des entreprises.</a:t>
            </a:r>
          </a:p>
          <a:p>
            <a:pPr lvl="2" algn="just">
              <a:lnSpc>
                <a:spcPct val="120000"/>
              </a:lnSpc>
              <a:spcBef>
                <a:spcPts val="0"/>
              </a:spcBef>
              <a:buFont typeface="Wingdings" panose="05000000000000000000" pitchFamily="2" charset="2"/>
              <a:buChar char="Ø"/>
            </a:pPr>
            <a:endParaRPr lang="fr-FR" sz="2000" dirty="0">
              <a:latin typeface="Marianne" panose="02000000000000000000"/>
            </a:endParaRPr>
          </a:p>
        </p:txBody>
      </p:sp>
    </p:spTree>
    <p:extLst>
      <p:ext uri="{BB962C8B-B14F-4D97-AF65-F5344CB8AC3E}">
        <p14:creationId xmlns:p14="http://schemas.microsoft.com/office/powerpoint/2010/main" val="1085975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402336" y="283408"/>
            <a:ext cx="10722864"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127000" y="1182848"/>
            <a:ext cx="11705322" cy="5464840"/>
          </a:xfrm>
        </p:spPr>
        <p:txBody>
          <a:bodyPr>
            <a:noAutofit/>
          </a:bodyPr>
          <a:lstStyle/>
          <a:p>
            <a:pPr marL="0" indent="0" algn="just">
              <a:lnSpc>
                <a:spcPct val="120000"/>
              </a:lnSpc>
              <a:spcBef>
                <a:spcPts val="0"/>
              </a:spcBef>
              <a:buNone/>
            </a:pPr>
            <a:r>
              <a:rPr lang="fr-FR" sz="2800" b="1" dirty="0">
                <a:effectLst>
                  <a:outerShdw blurRad="38100" dist="38100" dir="2700000" algn="tl">
                    <a:srgbClr val="000000">
                      <a:alpha val="43137"/>
                    </a:srgbClr>
                  </a:outerShdw>
                </a:effectLst>
                <a:latin typeface="Marianne" panose="02000000000000000000"/>
              </a:rPr>
              <a:t>Réorientation vers la voie professionnelle (Passerelle)</a:t>
            </a:r>
          </a:p>
          <a:p>
            <a:pPr marL="0" indent="0" algn="just">
              <a:lnSpc>
                <a:spcPct val="120000"/>
              </a:lnSpc>
              <a:spcBef>
                <a:spcPts val="0"/>
              </a:spcBef>
              <a:buNone/>
            </a:pPr>
            <a:endParaRPr lang="fr-FR" sz="18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Les dossiers seront remis aux élèves pouvant être concernés par le professeur principal.</a:t>
            </a:r>
          </a:p>
          <a:p>
            <a:pPr algn="just">
              <a:lnSpc>
                <a:spcPct val="120000"/>
              </a:lnSpc>
              <a:spcBef>
                <a:spcPts val="0"/>
              </a:spcBef>
              <a:buFont typeface="Wingdings" panose="05000000000000000000" pitchFamily="2" charset="2"/>
              <a:buChar char="Ø"/>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Pour remplir ces dossiers, il est fortement conseillé aux élèves de prendre tous les renseignements nécessaires auprès des équipes éducatives (Psy EN, CPE, professeurs principaux).</a:t>
            </a:r>
          </a:p>
          <a:p>
            <a:pPr algn="just">
              <a:lnSpc>
                <a:spcPct val="120000"/>
              </a:lnSpc>
              <a:spcBef>
                <a:spcPts val="0"/>
              </a:spcBef>
              <a:buFont typeface="Wingdings" panose="05000000000000000000" pitchFamily="2" charset="2"/>
              <a:buChar char="Ø"/>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L’affectation sera notifiée aux élèves début juillet, ils devront s’inscrire dans les lycées début juillet 2025 selon le calendrier diffusé par le Rectorat et les établissements.</a:t>
            </a:r>
          </a:p>
          <a:p>
            <a:pPr lvl="2" algn="just">
              <a:lnSpc>
                <a:spcPct val="120000"/>
              </a:lnSpc>
              <a:spcBef>
                <a:spcPts val="0"/>
              </a:spcBef>
              <a:buFont typeface="Wingdings" panose="05000000000000000000" pitchFamily="2" charset="2"/>
              <a:buChar char="Ø"/>
            </a:pPr>
            <a:endParaRPr lang="fr-FR" sz="2000" dirty="0">
              <a:latin typeface="Marianne" panose="02000000000000000000"/>
            </a:endParaRPr>
          </a:p>
        </p:txBody>
      </p:sp>
    </p:spTree>
    <p:extLst>
      <p:ext uri="{BB962C8B-B14F-4D97-AF65-F5344CB8AC3E}">
        <p14:creationId xmlns:p14="http://schemas.microsoft.com/office/powerpoint/2010/main" val="747729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429768" y="283408"/>
            <a:ext cx="10695432"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164592" y="1351489"/>
            <a:ext cx="11667730" cy="5149895"/>
          </a:xfrm>
        </p:spPr>
        <p:txBody>
          <a:bodyPr>
            <a:noAutofit/>
          </a:bodyPr>
          <a:lstStyle/>
          <a:p>
            <a:pPr marL="0" indent="0" algn="just">
              <a:lnSpc>
                <a:spcPct val="120000"/>
              </a:lnSpc>
              <a:spcBef>
                <a:spcPts val="0"/>
              </a:spcBef>
              <a:buNone/>
            </a:pPr>
            <a:r>
              <a:rPr lang="fr-FR" sz="2800" b="1" dirty="0">
                <a:effectLst>
                  <a:outerShdw blurRad="38100" dist="38100" dir="2700000" algn="tl">
                    <a:srgbClr val="000000">
                      <a:alpha val="43137"/>
                    </a:srgbClr>
                  </a:outerShdw>
                </a:effectLst>
                <a:latin typeface="Marianne" panose="02000000000000000000"/>
              </a:rPr>
              <a:t>AFFECTATION VERS UNE AUTRE ACADÉMIE (Déménagement…)</a:t>
            </a:r>
          </a:p>
          <a:p>
            <a:pPr marL="0" indent="0" algn="just">
              <a:lnSpc>
                <a:spcPct val="120000"/>
              </a:lnSpc>
              <a:spcBef>
                <a:spcPts val="0"/>
              </a:spcBef>
              <a:buNone/>
            </a:pPr>
            <a:endParaRPr lang="fr-FR" sz="1400" dirty="0">
              <a:latin typeface="Marianne" panose="02000000000000000000"/>
            </a:endParaRPr>
          </a:p>
          <a:p>
            <a:pPr marL="0" indent="0" algn="just">
              <a:lnSpc>
                <a:spcPct val="120000"/>
              </a:lnSpc>
              <a:spcBef>
                <a:spcPts val="0"/>
              </a:spcBef>
              <a:buNone/>
            </a:pPr>
            <a:endParaRPr lang="fr-FR" sz="1400" dirty="0">
              <a:latin typeface="Marianne" panose="02000000000000000000"/>
            </a:endParaRPr>
          </a:p>
          <a:p>
            <a:pPr marL="0" indent="0" algn="just">
              <a:lnSpc>
                <a:spcPct val="120000"/>
              </a:lnSpc>
              <a:spcBef>
                <a:spcPts val="0"/>
              </a:spcBef>
              <a:buNone/>
            </a:pPr>
            <a:endParaRPr lang="fr-FR" sz="1050" dirty="0">
              <a:latin typeface="Marianne" panose="02000000000000000000"/>
            </a:endParaRPr>
          </a:p>
          <a:p>
            <a:pPr algn="just">
              <a:lnSpc>
                <a:spcPct val="120000"/>
              </a:lnSpc>
              <a:spcBef>
                <a:spcPts val="0"/>
              </a:spcBef>
              <a:buFont typeface="Wingdings" panose="05000000000000000000" pitchFamily="2" charset="2"/>
              <a:buChar char="Ø"/>
            </a:pPr>
            <a:r>
              <a:rPr lang="fr-FR" dirty="0">
                <a:latin typeface="Marianne" panose="02000000000000000000"/>
              </a:rPr>
              <a:t> Les élèves souhaitant quitter l’établissement en raison d’un déménagement ou d’un autre motif  doivent en informer au plus vite le secrétariat Vie de l’élève du lycée.</a:t>
            </a:r>
          </a:p>
          <a:p>
            <a:pPr marL="0" indent="0" algn="just">
              <a:lnSpc>
                <a:spcPct val="120000"/>
              </a:lnSpc>
              <a:spcBef>
                <a:spcPts val="0"/>
              </a:spcBef>
              <a:buNone/>
            </a:pPr>
            <a:endParaRPr lang="fr-FR" dirty="0">
              <a:latin typeface="Marianne" panose="02000000000000000000"/>
            </a:endParaRPr>
          </a:p>
          <a:p>
            <a:pPr algn="just">
              <a:lnSpc>
                <a:spcPct val="120000"/>
              </a:lnSpc>
              <a:spcBef>
                <a:spcPts val="0"/>
              </a:spcBef>
              <a:buFont typeface="Wingdings" panose="05000000000000000000" pitchFamily="2" charset="2"/>
              <a:buChar char="Ø"/>
            </a:pPr>
            <a:r>
              <a:rPr lang="fr-FR" dirty="0">
                <a:latin typeface="Marianne" panose="02000000000000000000"/>
              </a:rPr>
              <a:t> Les procédures peuvent être différentes selon les académies de destination. </a:t>
            </a:r>
            <a:endParaRPr lang="fr-FR" sz="2000" dirty="0">
              <a:latin typeface="Marianne" panose="02000000000000000000"/>
            </a:endParaRPr>
          </a:p>
          <a:p>
            <a:pPr lvl="2" algn="just">
              <a:lnSpc>
                <a:spcPct val="120000"/>
              </a:lnSpc>
              <a:spcBef>
                <a:spcPts val="0"/>
              </a:spcBef>
              <a:buFont typeface="Wingdings" panose="05000000000000000000" pitchFamily="2" charset="2"/>
              <a:buChar char="Ø"/>
            </a:pPr>
            <a:endParaRPr lang="fr-FR" sz="2000" dirty="0">
              <a:latin typeface="Marianne" panose="02000000000000000000"/>
            </a:endParaRPr>
          </a:p>
        </p:txBody>
      </p:sp>
    </p:spTree>
    <p:extLst>
      <p:ext uri="{BB962C8B-B14F-4D97-AF65-F5344CB8AC3E}">
        <p14:creationId xmlns:p14="http://schemas.microsoft.com/office/powerpoint/2010/main" val="38189999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438912" y="283408"/>
            <a:ext cx="10686288" cy="899440"/>
          </a:xfrm>
        </p:spPr>
        <p:txBody>
          <a:bodyPr>
            <a:normAutofit fontScale="90000"/>
          </a:bodyPr>
          <a:lstStyle/>
          <a:p>
            <a:pPr algn="ctr"/>
            <a:r>
              <a:rPr lang="fr-FR" b="1" dirty="0">
                <a:solidFill>
                  <a:srgbClr val="CC0000"/>
                </a:solidFill>
                <a:effectLst>
                  <a:outerShdw blurRad="38100" dist="38100" dir="2700000" algn="tl">
                    <a:srgbClr val="000000">
                      <a:alpha val="43137"/>
                    </a:srgbClr>
                  </a:outerShdw>
                </a:effectLst>
                <a:latin typeface="Marianne"/>
              </a:rPr>
              <a:t>PROCESSUS ORIENTATION / DIALOGUE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243281" y="1348220"/>
            <a:ext cx="8342935" cy="1365541"/>
          </a:xfrm>
        </p:spPr>
        <p:txBody>
          <a:bodyPr>
            <a:noAutofit/>
          </a:bodyPr>
          <a:lstStyle/>
          <a:p>
            <a:pPr marL="548640" lvl="2" indent="0" algn="just">
              <a:lnSpc>
                <a:spcPct val="120000"/>
              </a:lnSpc>
              <a:spcBef>
                <a:spcPts val="0"/>
              </a:spcBef>
              <a:buNone/>
            </a:pPr>
            <a:r>
              <a:rPr lang="fr-FR" sz="1800" dirty="0">
                <a:latin typeface="Marianne" panose="02000000000000000000"/>
              </a:rPr>
              <a:t>+ d’information sur les baccalauréats sur le site de l’ONISEP : </a:t>
            </a:r>
          </a:p>
          <a:p>
            <a:pPr marL="548640" lvl="2" indent="0" algn="just">
              <a:lnSpc>
                <a:spcPct val="120000"/>
              </a:lnSpc>
              <a:spcBef>
                <a:spcPts val="0"/>
              </a:spcBef>
              <a:buNone/>
            </a:pPr>
            <a:r>
              <a:rPr lang="fr-FR" sz="1800" dirty="0">
                <a:latin typeface="Marianne" panose="02000000000000000000"/>
                <a:hlinkClick r:id="rId2"/>
              </a:rPr>
              <a:t>https://www.onisep.fr/</a:t>
            </a:r>
            <a:endParaRPr lang="fr-FR" sz="1800" dirty="0">
              <a:latin typeface="Marianne" panose="02000000000000000000"/>
            </a:endParaRPr>
          </a:p>
        </p:txBody>
      </p:sp>
      <p:pic>
        <p:nvPicPr>
          <p:cNvPr id="4" name="object 5">
            <a:extLst>
              <a:ext uri="{FF2B5EF4-FFF2-40B4-BE49-F238E27FC236}">
                <a16:creationId xmlns:a16="http://schemas.microsoft.com/office/drawing/2014/main" id="{F493BBA4-8680-4EDE-8D1C-9941162D3532}"/>
              </a:ext>
            </a:extLst>
          </p:cNvPr>
          <p:cNvPicPr/>
          <p:nvPr/>
        </p:nvPicPr>
        <p:blipFill>
          <a:blip r:embed="rId3" cstate="print">
            <a:extLst>
              <a:ext uri="{28A0092B-C50C-407E-A947-70E740481C1C}">
                <a14:useLocalDpi xmlns:a14="http://schemas.microsoft.com/office/drawing/2010/main" val="0"/>
              </a:ext>
            </a:extLst>
          </a:blip>
          <a:srcRect/>
          <a:stretch/>
        </p:blipFill>
        <p:spPr>
          <a:xfrm>
            <a:off x="583579" y="4299202"/>
            <a:ext cx="3378821" cy="2253996"/>
          </a:xfrm>
          <a:prstGeom prst="rect">
            <a:avLst/>
          </a:prstGeom>
        </p:spPr>
      </p:pic>
      <p:pic>
        <p:nvPicPr>
          <p:cNvPr id="5" name="object 8">
            <a:extLst>
              <a:ext uri="{FF2B5EF4-FFF2-40B4-BE49-F238E27FC236}">
                <a16:creationId xmlns:a16="http://schemas.microsoft.com/office/drawing/2014/main" id="{C05FB314-7F26-4D3B-8CEC-ABF44DA8B11D}"/>
              </a:ext>
            </a:extLst>
          </p:cNvPr>
          <p:cNvPicPr/>
          <p:nvPr/>
        </p:nvPicPr>
        <p:blipFill>
          <a:blip r:embed="rId4" cstate="print">
            <a:extLst>
              <a:ext uri="{28A0092B-C50C-407E-A947-70E740481C1C}">
                <a14:useLocalDpi xmlns:a14="http://schemas.microsoft.com/office/drawing/2010/main" val="0"/>
              </a:ext>
            </a:extLst>
          </a:blip>
          <a:srcRect/>
          <a:stretch/>
        </p:blipFill>
        <p:spPr>
          <a:xfrm>
            <a:off x="4304955" y="4299203"/>
            <a:ext cx="2849835" cy="2253996"/>
          </a:xfrm>
          <a:prstGeom prst="rect">
            <a:avLst/>
          </a:prstGeom>
        </p:spPr>
      </p:pic>
      <p:pic>
        <p:nvPicPr>
          <p:cNvPr id="6" name="object 9">
            <a:extLst>
              <a:ext uri="{FF2B5EF4-FFF2-40B4-BE49-F238E27FC236}">
                <a16:creationId xmlns:a16="http://schemas.microsoft.com/office/drawing/2014/main" id="{04A66D5E-3B18-482B-9DBE-1E6209276265}"/>
              </a:ext>
            </a:extLst>
          </p:cNvPr>
          <p:cNvPicPr/>
          <p:nvPr/>
        </p:nvPicPr>
        <p:blipFill>
          <a:blip r:embed="rId5" cstate="print">
            <a:extLst>
              <a:ext uri="{28A0092B-C50C-407E-A947-70E740481C1C}">
                <a14:useLocalDpi xmlns:a14="http://schemas.microsoft.com/office/drawing/2010/main" val="0"/>
              </a:ext>
            </a:extLst>
          </a:blip>
          <a:srcRect/>
          <a:stretch/>
        </p:blipFill>
        <p:spPr>
          <a:xfrm>
            <a:off x="7621134" y="4299202"/>
            <a:ext cx="1522866" cy="2253997"/>
          </a:xfrm>
          <a:prstGeom prst="rect">
            <a:avLst/>
          </a:prstGeom>
        </p:spPr>
      </p:pic>
      <p:pic>
        <p:nvPicPr>
          <p:cNvPr id="8" name="object 10">
            <a:extLst>
              <a:ext uri="{FF2B5EF4-FFF2-40B4-BE49-F238E27FC236}">
                <a16:creationId xmlns:a16="http://schemas.microsoft.com/office/drawing/2014/main" id="{EC29F99A-3A39-4A22-8E88-0A2D9311630D}"/>
              </a:ext>
            </a:extLst>
          </p:cNvPr>
          <p:cNvPicPr/>
          <p:nvPr/>
        </p:nvPicPr>
        <p:blipFill>
          <a:blip r:embed="rId6" cstate="print">
            <a:extLst>
              <a:ext uri="{28A0092B-C50C-407E-A947-70E740481C1C}">
                <a14:useLocalDpi xmlns:a14="http://schemas.microsoft.com/office/drawing/2010/main" val="0"/>
              </a:ext>
            </a:extLst>
          </a:blip>
          <a:srcRect/>
          <a:stretch/>
        </p:blipFill>
        <p:spPr>
          <a:xfrm>
            <a:off x="9610343" y="4334147"/>
            <a:ext cx="1622171" cy="2219052"/>
          </a:xfrm>
          <a:prstGeom prst="rect">
            <a:avLst/>
          </a:prstGeom>
        </p:spPr>
      </p:pic>
      <p:sp>
        <p:nvSpPr>
          <p:cNvPr id="9" name="Espace réservé du contenu 6">
            <a:extLst>
              <a:ext uri="{FF2B5EF4-FFF2-40B4-BE49-F238E27FC236}">
                <a16:creationId xmlns:a16="http://schemas.microsoft.com/office/drawing/2014/main" id="{81F741E2-15EC-4180-B663-DD31775A2692}"/>
              </a:ext>
            </a:extLst>
          </p:cNvPr>
          <p:cNvSpPr txBox="1">
            <a:spLocks/>
          </p:cNvSpPr>
          <p:nvPr/>
        </p:nvSpPr>
        <p:spPr>
          <a:xfrm>
            <a:off x="6241408" y="2759979"/>
            <a:ext cx="5753317" cy="1373852"/>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548640" lvl="2" indent="0" algn="just">
              <a:lnSpc>
                <a:spcPct val="120000"/>
              </a:lnSpc>
              <a:spcBef>
                <a:spcPts val="0"/>
              </a:spcBef>
              <a:buNone/>
            </a:pPr>
            <a:r>
              <a:rPr lang="fr-FR" b="1" dirty="0">
                <a:latin typeface="Marianne" panose="02000000000000000000"/>
              </a:rPr>
              <a:t>Cité scolaire Jacob HOLTZER</a:t>
            </a:r>
          </a:p>
          <a:p>
            <a:pPr marL="548640" lvl="2" indent="0" algn="just">
              <a:lnSpc>
                <a:spcPct val="120000"/>
              </a:lnSpc>
              <a:spcBef>
                <a:spcPts val="0"/>
              </a:spcBef>
              <a:buNone/>
            </a:pPr>
            <a:r>
              <a:rPr lang="fr-FR" b="1" dirty="0">
                <a:latin typeface="Marianne" panose="02000000000000000000"/>
              </a:rPr>
              <a:t>5, Rue Michelet, 42700 Firminy</a:t>
            </a:r>
          </a:p>
          <a:p>
            <a:pPr marL="548640" lvl="2" indent="0" algn="just">
              <a:lnSpc>
                <a:spcPct val="120000"/>
              </a:lnSpc>
              <a:spcBef>
                <a:spcPts val="0"/>
              </a:spcBef>
              <a:buFont typeface="Wingdings" pitchFamily="2" charset="2"/>
              <a:buNone/>
            </a:pPr>
            <a:r>
              <a:rPr lang="fr-FR" dirty="0">
                <a:latin typeface="Marianne" panose="02000000000000000000"/>
                <a:hlinkClick r:id="rId7"/>
              </a:rPr>
              <a:t>https://jacob-holtzer.ent.auvergnerhonealpes.fr</a:t>
            </a:r>
            <a:endParaRPr lang="fr-FR" dirty="0">
              <a:latin typeface="Marianne" panose="02000000000000000000"/>
            </a:endParaRPr>
          </a:p>
        </p:txBody>
      </p:sp>
      <p:sp>
        <p:nvSpPr>
          <p:cNvPr id="10" name="Espace réservé du contenu 6">
            <a:extLst>
              <a:ext uri="{FF2B5EF4-FFF2-40B4-BE49-F238E27FC236}">
                <a16:creationId xmlns:a16="http://schemas.microsoft.com/office/drawing/2014/main" id="{E76A2756-644F-4C36-84BC-F9A049448641}"/>
              </a:ext>
            </a:extLst>
          </p:cNvPr>
          <p:cNvSpPr txBox="1">
            <a:spLocks/>
          </p:cNvSpPr>
          <p:nvPr/>
        </p:nvSpPr>
        <p:spPr>
          <a:xfrm>
            <a:off x="243281" y="2815244"/>
            <a:ext cx="5759026" cy="136554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548640" lvl="2" indent="0" algn="just">
              <a:lnSpc>
                <a:spcPct val="120000"/>
              </a:lnSpc>
              <a:spcBef>
                <a:spcPts val="0"/>
              </a:spcBef>
              <a:buNone/>
            </a:pPr>
            <a:r>
              <a:rPr lang="fr-FR" b="1" dirty="0">
                <a:latin typeface="Marianne" panose="02000000000000000000"/>
              </a:rPr>
              <a:t>Aide à l’orientation sur :</a:t>
            </a:r>
          </a:p>
          <a:p>
            <a:pPr marL="548640" lvl="2" indent="0" algn="just">
              <a:lnSpc>
                <a:spcPct val="120000"/>
              </a:lnSpc>
              <a:spcBef>
                <a:spcPts val="0"/>
              </a:spcBef>
              <a:buNone/>
            </a:pPr>
            <a:r>
              <a:rPr lang="fr-FR" b="1" dirty="0">
                <a:latin typeface="Marianne" panose="02000000000000000000"/>
              </a:rPr>
              <a:t> </a:t>
            </a:r>
            <a:r>
              <a:rPr lang="fr-FR" dirty="0">
                <a:latin typeface="Marianne" panose="02000000000000000000"/>
                <a:hlinkClick r:id="rId8"/>
              </a:rPr>
              <a:t>https://www.education.gouv.fr/l-orientation-en-seconde-generale-et-technologique-307392</a:t>
            </a:r>
            <a:endParaRPr lang="fr-FR" dirty="0">
              <a:latin typeface="Marianne" panose="02000000000000000000"/>
            </a:endParaRPr>
          </a:p>
        </p:txBody>
      </p:sp>
    </p:spTree>
    <p:extLst>
      <p:ext uri="{BB962C8B-B14F-4D97-AF65-F5344CB8AC3E}">
        <p14:creationId xmlns:p14="http://schemas.microsoft.com/office/powerpoint/2010/main" val="4060582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69848" y="182740"/>
            <a:ext cx="10058400" cy="1609344"/>
          </a:xfrm>
        </p:spPr>
        <p:txBody>
          <a:bodyPr>
            <a:normAutofit/>
          </a:bodyPr>
          <a:lstStyle/>
          <a:p>
            <a:pPr algn="ctr"/>
            <a:r>
              <a:rPr lang="fr-FR" dirty="0">
                <a:latin typeface="Marianne"/>
              </a:rPr>
              <a:t>ORIENTATION ET AFFECTATION  APRÈS LA 2</a:t>
            </a:r>
            <a:r>
              <a:rPr lang="fr-FR" baseline="30000" dirty="0">
                <a:latin typeface="Marianne"/>
              </a:rPr>
              <a:t>nde</a:t>
            </a:r>
            <a:r>
              <a:rPr lang="fr-FR" dirty="0">
                <a:latin typeface="Marianne"/>
              </a:rPr>
              <a:t> GT</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838200" y="2892488"/>
            <a:ext cx="10515600" cy="1073023"/>
          </a:xfrm>
        </p:spPr>
        <p:txBody>
          <a:bodyPr/>
          <a:lstStyle/>
          <a:p>
            <a:pPr>
              <a:buFont typeface="Wingdings" panose="05000000000000000000" pitchFamily="2" charset="2"/>
              <a:buChar char="Ø"/>
            </a:pPr>
            <a:r>
              <a:rPr lang="fr-FR" sz="3600" dirty="0"/>
              <a:t> </a:t>
            </a:r>
            <a:r>
              <a:rPr lang="fr-FR" sz="4000" dirty="0">
                <a:latin typeface="Marianne" panose="02000000000000000000"/>
              </a:rPr>
              <a:t>L’orientation après la 2nde GT</a:t>
            </a:r>
          </a:p>
          <a:p>
            <a:pPr marL="0" indent="0">
              <a:buNone/>
            </a:pPr>
            <a:endParaRPr lang="fr-FR" dirty="0"/>
          </a:p>
        </p:txBody>
      </p:sp>
    </p:spTree>
    <p:extLst>
      <p:ext uri="{BB962C8B-B14F-4D97-AF65-F5344CB8AC3E}">
        <p14:creationId xmlns:p14="http://schemas.microsoft.com/office/powerpoint/2010/main" val="403994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6014" y="369116"/>
            <a:ext cx="11299970" cy="4998804"/>
          </a:xfrm>
          <a:prstGeom prst="rect">
            <a:avLst/>
          </a:prstGeom>
        </p:spPr>
        <p:txBody>
          <a:bodyPr vert="horz" wrap="square" lIns="0" tIns="12700" rIns="0" bIns="0" rtlCol="0">
            <a:spAutoFit/>
          </a:bodyPr>
          <a:lstStyle/>
          <a:p>
            <a:pPr marL="12700">
              <a:lnSpc>
                <a:spcPct val="100000"/>
              </a:lnSpc>
            </a:pPr>
            <a:r>
              <a:rPr lang="fr-FR" sz="2800" b="1" i="1" spc="-50" dirty="0">
                <a:solidFill>
                  <a:srgbClr val="C00000"/>
                </a:solidFill>
                <a:effectLst>
                  <a:outerShdw blurRad="38100" dist="38100" dir="2700000" algn="tl">
                    <a:srgbClr val="000000">
                      <a:alpha val="43137"/>
                    </a:srgbClr>
                  </a:outerShdw>
                </a:effectLst>
                <a:latin typeface="Marianne" panose="02000000000000000000"/>
                <a:cs typeface="Arial" panose="020B0604020202020204" pitchFamily="34" charset="0"/>
              </a:rPr>
              <a:t>5 possibilités après la 2nde GT :</a:t>
            </a:r>
          </a:p>
          <a:p>
            <a:pPr marL="12700">
              <a:lnSpc>
                <a:spcPct val="100000"/>
              </a:lnSpc>
            </a:pPr>
            <a:endParaRPr lang="fr-FR" sz="2800" b="1" i="1" spc="-50" dirty="0">
              <a:solidFill>
                <a:srgbClr val="C00000"/>
              </a:solidFill>
              <a:effectLst>
                <a:outerShdw blurRad="38100" dist="38100" dir="2700000" algn="tl">
                  <a:srgbClr val="000000">
                    <a:alpha val="43137"/>
                  </a:srgbClr>
                </a:outerShdw>
              </a:effectLst>
              <a:latin typeface="Marianne" panose="02000000000000000000"/>
              <a:cs typeface="Arial" panose="020B0604020202020204" pitchFamily="34" charset="0"/>
            </a:endParaRPr>
          </a:p>
          <a:p>
            <a:pPr marL="12700">
              <a:lnSpc>
                <a:spcPct val="100000"/>
              </a:lnSpc>
            </a:pPr>
            <a:endParaRPr lang="fr-FR" sz="2800" b="1" i="1" spc="-50" dirty="0">
              <a:solidFill>
                <a:srgbClr val="C00000"/>
              </a:solidFill>
              <a:effectLst>
                <a:outerShdw blurRad="38100" dist="38100" dir="2700000" algn="tl">
                  <a:srgbClr val="000000">
                    <a:alpha val="43137"/>
                  </a:srgbClr>
                </a:outerShdw>
              </a:effectLst>
              <a:latin typeface="Marianne" panose="02000000000000000000"/>
              <a:cs typeface="Arial" panose="020B0604020202020204" pitchFamily="34" charset="0"/>
            </a:endParaRPr>
          </a:p>
          <a:p>
            <a:pPr marL="355600" indent="-342900">
              <a:lnSpc>
                <a:spcPct val="100000"/>
              </a:lnSpc>
              <a:buFont typeface="Wingdings" panose="05000000000000000000" pitchFamily="2" charset="2"/>
              <a:buChar char="v"/>
            </a:pPr>
            <a:r>
              <a:rPr lang="fr-FR" sz="2400" spc="-50" dirty="0">
                <a:latin typeface="Marianne" panose="02000000000000000000"/>
                <a:cs typeface="Arial" panose="020B0604020202020204" pitchFamily="34" charset="0"/>
              </a:rPr>
              <a:t>Passage en 1ère générale ou technologique (ou spécifique)</a:t>
            </a:r>
          </a:p>
          <a:p>
            <a:pPr marL="355600" indent="-342900">
              <a:lnSpc>
                <a:spcPct val="100000"/>
              </a:lnSpc>
              <a:buFont typeface="Wingdings" panose="05000000000000000000" pitchFamily="2" charset="2"/>
              <a:buChar char="v"/>
            </a:pPr>
            <a:endParaRPr lang="fr-FR" sz="2400" spc="-50" dirty="0">
              <a:latin typeface="Marianne" panose="02000000000000000000"/>
              <a:cs typeface="Arial" panose="020B0604020202020204" pitchFamily="34" charset="0"/>
            </a:endParaRPr>
          </a:p>
          <a:p>
            <a:pPr marL="355600" indent="-342900">
              <a:lnSpc>
                <a:spcPct val="100000"/>
              </a:lnSpc>
              <a:buFont typeface="Wingdings" panose="05000000000000000000" pitchFamily="2" charset="2"/>
              <a:buChar char="v"/>
            </a:pPr>
            <a:r>
              <a:rPr lang="fr-FR" sz="2400" spc="-50" dirty="0">
                <a:latin typeface="Marianne" panose="02000000000000000000"/>
                <a:cs typeface="Arial" panose="020B0604020202020204" pitchFamily="34" charset="0"/>
              </a:rPr>
              <a:t>Passage en 1ère Bac Pro (filière professionnelle)</a:t>
            </a:r>
          </a:p>
          <a:p>
            <a:pPr marL="355600" indent="-342900">
              <a:lnSpc>
                <a:spcPct val="100000"/>
              </a:lnSpc>
              <a:buFont typeface="Wingdings" panose="05000000000000000000" pitchFamily="2" charset="2"/>
              <a:buChar char="v"/>
            </a:pPr>
            <a:endParaRPr lang="fr-FR" sz="2400" spc="-50" dirty="0">
              <a:latin typeface="Marianne" panose="02000000000000000000"/>
              <a:cs typeface="Arial" panose="020B0604020202020204" pitchFamily="34" charset="0"/>
            </a:endParaRPr>
          </a:p>
          <a:p>
            <a:pPr marL="355600" indent="-342900">
              <a:lnSpc>
                <a:spcPct val="100000"/>
              </a:lnSpc>
              <a:buFont typeface="Wingdings" panose="05000000000000000000" pitchFamily="2" charset="2"/>
              <a:buChar char="v"/>
            </a:pPr>
            <a:r>
              <a:rPr lang="fr-FR" sz="2400" spc="-50" dirty="0">
                <a:latin typeface="Marianne" panose="02000000000000000000"/>
                <a:cs typeface="Arial" panose="020B0604020202020204" pitchFamily="34" charset="0"/>
              </a:rPr>
              <a:t>Maintien en classe de 2 GT à la demande de la famille (de droit)</a:t>
            </a:r>
          </a:p>
          <a:p>
            <a:pPr marL="355600" indent="-342900">
              <a:lnSpc>
                <a:spcPct val="100000"/>
              </a:lnSpc>
              <a:buFont typeface="Wingdings" panose="05000000000000000000" pitchFamily="2" charset="2"/>
              <a:buChar char="v"/>
            </a:pPr>
            <a:endParaRPr lang="fr-FR" sz="2400" spc="-50" dirty="0">
              <a:latin typeface="Marianne" panose="02000000000000000000"/>
              <a:cs typeface="Arial" panose="020B0604020202020204" pitchFamily="34" charset="0"/>
            </a:endParaRPr>
          </a:p>
          <a:p>
            <a:pPr marL="355600" indent="-342900">
              <a:lnSpc>
                <a:spcPct val="100000"/>
              </a:lnSpc>
              <a:buFont typeface="Wingdings" panose="05000000000000000000" pitchFamily="2" charset="2"/>
              <a:buChar char="v"/>
            </a:pPr>
            <a:r>
              <a:rPr lang="fr-FR" sz="2400" spc="-50" dirty="0">
                <a:latin typeface="Marianne" panose="02000000000000000000"/>
                <a:cs typeface="Arial" panose="020B0604020202020204" pitchFamily="34" charset="0"/>
              </a:rPr>
              <a:t>Redoublement exceptionnel décidé par le chef d’établissement</a:t>
            </a:r>
          </a:p>
          <a:p>
            <a:pPr marL="355600" indent="-342900">
              <a:lnSpc>
                <a:spcPct val="100000"/>
              </a:lnSpc>
              <a:buFont typeface="Wingdings" panose="05000000000000000000" pitchFamily="2" charset="2"/>
              <a:buChar char="v"/>
            </a:pPr>
            <a:endParaRPr lang="fr-FR" sz="2400" spc="-50" dirty="0">
              <a:latin typeface="Marianne" panose="02000000000000000000"/>
              <a:cs typeface="Arial" panose="020B0604020202020204" pitchFamily="34" charset="0"/>
            </a:endParaRPr>
          </a:p>
          <a:p>
            <a:pPr marL="355600" indent="-342900">
              <a:lnSpc>
                <a:spcPct val="100000"/>
              </a:lnSpc>
              <a:buFont typeface="Wingdings" panose="05000000000000000000" pitchFamily="2" charset="2"/>
              <a:buChar char="v"/>
            </a:pPr>
            <a:r>
              <a:rPr lang="fr-FR" sz="2400" spc="-50" dirty="0">
                <a:latin typeface="Marianne" panose="02000000000000000000"/>
                <a:cs typeface="Arial" panose="020B0604020202020204" pitchFamily="34" charset="0"/>
              </a:rPr>
              <a:t>Réorientation vers la voie professionnelle en classe de 2</a:t>
            </a:r>
            <a:r>
              <a:rPr lang="fr-FR" sz="2400" spc="-50" baseline="30000" dirty="0">
                <a:latin typeface="Marianne" panose="02000000000000000000"/>
                <a:cs typeface="Arial" panose="020B0604020202020204" pitchFamily="34" charset="0"/>
              </a:rPr>
              <a:t>nde</a:t>
            </a:r>
            <a:r>
              <a:rPr lang="fr-FR" sz="2400" spc="-50" dirty="0">
                <a:latin typeface="Marianne" panose="02000000000000000000"/>
                <a:cs typeface="Arial" panose="020B0604020202020204" pitchFamily="34" charset="0"/>
              </a:rPr>
              <a:t> (</a:t>
            </a:r>
            <a:r>
              <a:rPr lang="fr-FR" sz="2400" spc="-50" dirty="0" err="1">
                <a:latin typeface="Marianne" panose="02000000000000000000"/>
                <a:cs typeface="Arial" panose="020B0604020202020204" pitchFamily="34" charset="0"/>
              </a:rPr>
              <a:t>Affelnet</a:t>
            </a:r>
            <a:r>
              <a:rPr lang="fr-FR" sz="2400" spc="-50" dirty="0">
                <a:latin typeface="Marianne" panose="02000000000000000000"/>
                <a:cs typeface="Arial" panose="020B0604020202020204" pitchFamily="34" charset="0"/>
              </a:rPr>
              <a:t> post-3</a:t>
            </a:r>
            <a:r>
              <a:rPr lang="fr-FR" sz="2400" spc="-50" baseline="30000" dirty="0">
                <a:latin typeface="Marianne" panose="02000000000000000000"/>
                <a:cs typeface="Arial" panose="020B0604020202020204" pitchFamily="34" charset="0"/>
              </a:rPr>
              <a:t>ème</a:t>
            </a:r>
            <a:r>
              <a:rPr lang="fr-FR" sz="2400" spc="-50" dirty="0">
                <a:latin typeface="Marianne" panose="02000000000000000000"/>
                <a:cs typeface="Arial" panose="020B0604020202020204" pitchFamily="34"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066800" y="283408"/>
            <a:ext cx="10058400" cy="1609344"/>
          </a:xfrm>
        </p:spPr>
        <p:txBody>
          <a:bodyPr>
            <a:normAutofit/>
          </a:bodyPr>
          <a:lstStyle/>
          <a:p>
            <a:pPr algn="ctr"/>
            <a:r>
              <a:rPr lang="fr-FR" dirty="0">
                <a:latin typeface="Marianne"/>
              </a:rPr>
              <a:t>ORIENTATION ET AFFECTATION  APRÈS LA 2</a:t>
            </a:r>
            <a:r>
              <a:rPr lang="fr-FR" baseline="30000" dirty="0">
                <a:latin typeface="Marianne"/>
              </a:rPr>
              <a:t>nde</a:t>
            </a:r>
            <a:r>
              <a:rPr lang="fr-FR" dirty="0">
                <a:latin typeface="Marianne"/>
              </a:rPr>
              <a:t> GT</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403860" y="3014440"/>
            <a:ext cx="11384280" cy="829120"/>
          </a:xfrm>
        </p:spPr>
        <p:txBody>
          <a:bodyPr/>
          <a:lstStyle/>
          <a:p>
            <a:pPr>
              <a:buFont typeface="Wingdings" panose="05000000000000000000" pitchFamily="2" charset="2"/>
              <a:buChar char="Ø"/>
            </a:pPr>
            <a:r>
              <a:rPr lang="fr-FR" sz="3600" dirty="0"/>
              <a:t> </a:t>
            </a:r>
            <a:r>
              <a:rPr lang="fr-FR" sz="4000" dirty="0">
                <a:latin typeface="Marianne" panose="02000000000000000000"/>
              </a:rPr>
              <a:t>Les différentes voies de poursuite d’études</a:t>
            </a:r>
            <a:endParaRPr lang="fr-FR" sz="3600" dirty="0">
              <a:latin typeface="Marianne" panose="02000000000000000000"/>
            </a:endParaRPr>
          </a:p>
        </p:txBody>
      </p:sp>
    </p:spTree>
    <p:extLst>
      <p:ext uri="{BB962C8B-B14F-4D97-AF65-F5344CB8AC3E}">
        <p14:creationId xmlns:p14="http://schemas.microsoft.com/office/powerpoint/2010/main" val="3292328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493776" y="1321308"/>
            <a:ext cx="11247120" cy="4215384"/>
          </a:xfrm>
        </p:spPr>
        <p:txBody>
          <a:bodyPr>
            <a:noAutofit/>
          </a:bodyPr>
          <a:lstStyle/>
          <a:p>
            <a:r>
              <a:rPr lang="fr-FR" sz="6600" dirty="0">
                <a:latin typeface="Marianne"/>
              </a:rPr>
              <a:t>BAC GÉNÉRAL,  </a:t>
            </a:r>
            <a:br>
              <a:rPr lang="fr-FR" sz="6600" dirty="0">
                <a:latin typeface="Marianne"/>
              </a:rPr>
            </a:br>
            <a:r>
              <a:rPr lang="fr-FR" sz="6600" dirty="0">
                <a:latin typeface="Marianne"/>
              </a:rPr>
              <a:t>	TECHNOLOGIQUE</a:t>
            </a:r>
            <a:br>
              <a:rPr lang="fr-FR" sz="6600" dirty="0">
                <a:latin typeface="Marianne"/>
              </a:rPr>
            </a:br>
            <a:r>
              <a:rPr lang="fr-FR" sz="6600" dirty="0">
                <a:latin typeface="Marianne"/>
              </a:rPr>
              <a:t>		OU PROFESSIONNEL ?</a:t>
            </a:r>
          </a:p>
        </p:txBody>
      </p:sp>
    </p:spTree>
    <p:extLst>
      <p:ext uri="{BB962C8B-B14F-4D97-AF65-F5344CB8AC3E}">
        <p14:creationId xmlns:p14="http://schemas.microsoft.com/office/powerpoint/2010/main" val="2563949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CAAD06-6948-4C26-A11A-81E16DC2EF4C}"/>
              </a:ext>
            </a:extLst>
          </p:cNvPr>
          <p:cNvSpPr>
            <a:spLocks noGrp="1"/>
          </p:cNvSpPr>
          <p:nvPr>
            <p:ph type="title"/>
          </p:nvPr>
        </p:nvSpPr>
        <p:spPr>
          <a:xfrm>
            <a:off x="1132514" y="283408"/>
            <a:ext cx="9992686" cy="899440"/>
          </a:xfrm>
        </p:spPr>
        <p:txBody>
          <a:bodyPr>
            <a:normAutofit/>
          </a:bodyPr>
          <a:lstStyle/>
          <a:p>
            <a:pPr algn="ctr"/>
            <a:r>
              <a:rPr lang="fr-FR" b="1" dirty="0">
                <a:solidFill>
                  <a:srgbClr val="CC0000"/>
                </a:solidFill>
                <a:effectLst>
                  <a:outerShdw blurRad="38100" dist="38100" dir="2700000" algn="tl">
                    <a:srgbClr val="000000">
                      <a:alpha val="43137"/>
                    </a:srgbClr>
                  </a:outerShdw>
                </a:effectLst>
                <a:latin typeface="Marianne"/>
              </a:rPr>
              <a:t>VOIE GÉNÉRALE</a:t>
            </a:r>
          </a:p>
        </p:txBody>
      </p:sp>
      <p:sp>
        <p:nvSpPr>
          <p:cNvPr id="7" name="Espace réservé du contenu 6">
            <a:extLst>
              <a:ext uri="{FF2B5EF4-FFF2-40B4-BE49-F238E27FC236}">
                <a16:creationId xmlns:a16="http://schemas.microsoft.com/office/drawing/2014/main" id="{192B384F-9669-47E6-B62F-A16DBACDCA6C}"/>
              </a:ext>
            </a:extLst>
          </p:cNvPr>
          <p:cNvSpPr>
            <a:spLocks noGrp="1"/>
          </p:cNvSpPr>
          <p:nvPr>
            <p:ph idx="1"/>
          </p:nvPr>
        </p:nvSpPr>
        <p:spPr>
          <a:xfrm>
            <a:off x="0" y="1174458"/>
            <a:ext cx="12192000" cy="5683541"/>
          </a:xfrm>
        </p:spPr>
        <p:txBody>
          <a:bodyPr>
            <a:noAutofit/>
          </a:bodyPr>
          <a:lstStyle/>
          <a:p>
            <a:pPr algn="just">
              <a:lnSpc>
                <a:spcPct val="120000"/>
              </a:lnSpc>
              <a:spcBef>
                <a:spcPts val="0"/>
              </a:spcBef>
              <a:buFont typeface="Wingdings" panose="05000000000000000000" pitchFamily="2" charset="2"/>
              <a:buChar char="Ø"/>
            </a:pPr>
            <a:r>
              <a:rPr lang="fr-FR" sz="2400" dirty="0">
                <a:latin typeface="Marianne" panose="02000000000000000000"/>
              </a:rPr>
              <a:t> Elle a pour objectif de préparer les élèves à la </a:t>
            </a:r>
            <a:r>
              <a:rPr lang="fr-FR" sz="2400" b="1" dirty="0">
                <a:latin typeface="Marianne" panose="02000000000000000000"/>
              </a:rPr>
              <a:t>poursuite d’études supérieures longues (université,  CPGE, Écoles).</a:t>
            </a:r>
          </a:p>
          <a:p>
            <a:pPr marL="0" indent="0" algn="just">
              <a:lnSpc>
                <a:spcPct val="120000"/>
              </a:lnSpc>
              <a:spcBef>
                <a:spcPts val="0"/>
              </a:spcBef>
              <a:buNone/>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Les élèves suivent un cycle d'études de deux ans pour la préparation d'un baccalauréat général.</a:t>
            </a:r>
          </a:p>
          <a:p>
            <a:pPr marL="0" indent="0" algn="just">
              <a:lnSpc>
                <a:spcPct val="120000"/>
              </a:lnSpc>
              <a:spcBef>
                <a:spcPts val="0"/>
              </a:spcBef>
              <a:buNone/>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Ce cycle est composé de la classe de première et de la classe de terminale qui sont organisées en </a:t>
            </a:r>
            <a:r>
              <a:rPr lang="fr-FR" sz="2400" b="1" dirty="0">
                <a:latin typeface="Marianne" panose="02000000000000000000"/>
              </a:rPr>
              <a:t>enseignements communs</a:t>
            </a:r>
            <a:r>
              <a:rPr lang="fr-FR" sz="2400" dirty="0">
                <a:latin typeface="Marianne" panose="02000000000000000000"/>
              </a:rPr>
              <a:t>, en </a:t>
            </a:r>
            <a:r>
              <a:rPr lang="fr-FR" sz="2400" b="1" dirty="0">
                <a:latin typeface="Marianne" panose="02000000000000000000"/>
              </a:rPr>
              <a:t>enseignements de spécialité </a:t>
            </a:r>
            <a:r>
              <a:rPr lang="fr-FR" sz="2400" dirty="0">
                <a:latin typeface="Marianne" panose="02000000000000000000"/>
              </a:rPr>
              <a:t>et en </a:t>
            </a:r>
            <a:r>
              <a:rPr lang="fr-FR" sz="2400" b="1" dirty="0">
                <a:latin typeface="Marianne" panose="02000000000000000000"/>
              </a:rPr>
              <a:t>enseignements optionnels</a:t>
            </a:r>
            <a:r>
              <a:rPr lang="fr-FR" sz="2400" dirty="0">
                <a:latin typeface="Marianne" panose="02000000000000000000"/>
              </a:rPr>
              <a:t>, de manière à préparer progressivement les élèves à une spécialisation dans une perspective de poursuite d'études supérieures.</a:t>
            </a:r>
          </a:p>
          <a:p>
            <a:pPr marL="0" indent="0" algn="just">
              <a:lnSpc>
                <a:spcPct val="120000"/>
              </a:lnSpc>
              <a:spcBef>
                <a:spcPts val="0"/>
              </a:spcBef>
              <a:buNone/>
            </a:pPr>
            <a:endParaRPr lang="fr-FR" sz="2400" dirty="0">
              <a:latin typeface="Marianne" panose="02000000000000000000"/>
            </a:endParaRPr>
          </a:p>
          <a:p>
            <a:pPr algn="just">
              <a:lnSpc>
                <a:spcPct val="120000"/>
              </a:lnSpc>
              <a:spcBef>
                <a:spcPts val="0"/>
              </a:spcBef>
              <a:buFont typeface="Wingdings" panose="05000000000000000000" pitchFamily="2" charset="2"/>
              <a:buChar char="Ø"/>
            </a:pPr>
            <a:r>
              <a:rPr lang="fr-FR" sz="2400" dirty="0">
                <a:latin typeface="Marianne" panose="02000000000000000000"/>
              </a:rPr>
              <a:t> Ils y trouveront un enseignement théorique et abstrait.</a:t>
            </a:r>
          </a:p>
        </p:txBody>
      </p:sp>
    </p:spTree>
    <p:extLst>
      <p:ext uri="{BB962C8B-B14F-4D97-AF65-F5344CB8AC3E}">
        <p14:creationId xmlns:p14="http://schemas.microsoft.com/office/powerpoint/2010/main" val="11450349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TotalTime>
  <Words>2768</Words>
  <Application>Microsoft Office PowerPoint</Application>
  <PresentationFormat>Grand écran</PresentationFormat>
  <Paragraphs>281</Paragraphs>
  <Slides>44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44</vt:i4>
      </vt:variant>
    </vt:vector>
  </HeadingPairs>
  <TitlesOfParts>
    <vt:vector size="50" baseType="lpstr">
      <vt:lpstr>Arial</vt:lpstr>
      <vt:lpstr>Calibri</vt:lpstr>
      <vt:lpstr>Calibri Light</vt:lpstr>
      <vt:lpstr>Marianne</vt:lpstr>
      <vt:lpstr>Wingdings</vt:lpstr>
      <vt:lpstr>Thème Office</vt:lpstr>
      <vt:lpstr>Bienvenue à la cité scolaire Jacob HOLTZER</vt:lpstr>
      <vt:lpstr>Permanences  Psychologue de l’Education nationale</vt:lpstr>
      <vt:lpstr>CIO 18 Av. Augustin Dupré, 42000 Saint-Étienne  Tél : 04 77 01 33 60 cio-saint-etienne-couriot@ac-lyon.fr</vt:lpstr>
      <vt:lpstr>ORIENTATION ET AFFECTATION  APRÈS LA 2nde GT</vt:lpstr>
      <vt:lpstr>ORIENTATION ET AFFECTATION  APRÈS LA 2nde GT</vt:lpstr>
      <vt:lpstr>Présentation PowerPoint</vt:lpstr>
      <vt:lpstr>ORIENTATION ET AFFECTATION  APRÈS LA 2nde GT</vt:lpstr>
      <vt:lpstr>BAC GÉNÉRAL,    TECHNOLOGIQUE   OU PROFESSIONNEL ?</vt:lpstr>
      <vt:lpstr>VOIE GÉNÉRALE</vt:lpstr>
      <vt:lpstr>VOIE TECHNOLOGIQUE</vt:lpstr>
      <vt:lpstr>VOIE PROFESSIONNELLE</vt:lpstr>
      <vt:lpstr>BAC GÉNÉRAL</vt:lpstr>
      <vt:lpstr>LA VOIE GÉNÉRALE</vt:lpstr>
      <vt:lpstr>ORGANISATION DE LA VOIE GÉNÉRALE </vt:lpstr>
      <vt:lpstr>Présentation PowerPoint</vt:lpstr>
      <vt:lpstr>ORGANISATION DE LA VOIE GENERALE : Les spécialités proposées</vt:lpstr>
      <vt:lpstr>ORGANISATION DE LA VOIE GÉNÉRALE :  Choisir ses spécialités</vt:lpstr>
      <vt:lpstr>ORGANISATION DE LA VOIE GÉNÉRALE : les coefficients du baccalauréat</vt:lpstr>
      <vt:lpstr>ORGANISATION DE LA VOIE GENERALE : les coefficients du baccalauréat</vt:lpstr>
      <vt:lpstr>BAC TECHNOLOGIQUE</vt:lpstr>
      <vt:lpstr>VOIE TECHNOLOGIQUE</vt:lpstr>
      <vt:lpstr>LES ENSEIGNEMENTS COMMUNS</vt:lpstr>
      <vt:lpstr>Au lycée Jacob HOLTZER</vt:lpstr>
      <vt:lpstr>LE BAC STI2D (SCIENCES ET TECHNOLOGIES DE  L'INDUSTRIE ET DU DÉVELOPPEMENT DURABLE) pour ceux qui s’intéressent à l'industrie, à l’innovation technologique et à la transition énergétique, et qui  souhaitent suivre une formation technologique polyvalente en vue d’une poursuite d’études.</vt:lpstr>
      <vt:lpstr>LE BAC STI2D (SCIENCES ET TECHNOLOGIES DE  L'INDUSTRIE ET DU DÉVELOPPEMENT DURABLE)</vt:lpstr>
      <vt:lpstr>Au lycée Albert CAMUS</vt:lpstr>
      <vt:lpstr>LE BAC STMG (Sciences et Technologies du  Management et de la Gestion) Élèves intéressés par la réalité du fonctionnement des entreprises et des organisations, les relations au travail, les  nouveaux usages du numérique, le marketing, la recherche et la mesure de la performance, l'analyse des décisions  et l'impact des stratégies d'entreprise.</vt:lpstr>
      <vt:lpstr>LE BAC STMG (Sciences et Technologies du  Management et de la Gestion)</vt:lpstr>
      <vt:lpstr>LE BAC ST2S (SCIENCES ET TECHNOLOGIES DE LA  SANTÉ ET DU SOCIAL)</vt:lpstr>
      <vt:lpstr>LE BAC ST2S (SCIENCES ET TECHNOLOGIES DE LA  SANTÉ ET DU SOCIAL)</vt:lpstr>
      <vt:lpstr>Autres bacs technologiques non proposés à Firminy</vt:lpstr>
      <vt:lpstr>LE BAC STD2A (SCIENCES ET TECHNOLOGIES DE  DESIGN ET DES ARTS APPLIQUES)  </vt:lpstr>
      <vt:lpstr>LE BAC STD2A (SCIENCES ET TECHNOLOGIES DE  DESIGN ET DES ARTS APPLIQUES)</vt:lpstr>
      <vt:lpstr>LE BAC STL (SCIENCES ET TECHNOLOGIES DE  LABORATOIRE) Le bac STL s'adresse aux élèves qui ont un goût affirmé pour la biologie, la physique-chimie, les manipulations et  la démarche expérimentale en laboratoire et qui souhaitent acquérir un solide bagage scientifique et  technologique.</vt:lpstr>
      <vt:lpstr>LE BAC STL (SCIENCES ET TECHNOLOGIES DE  LABORATOIRE)</vt:lpstr>
      <vt:lpstr>ORGANISATION DE LA VOIE TECHNOLOGIQUE :   LES COEFFICIENTS DU BACCALAURÉAT Les enseignements sur lesquels portent les épreuves obligatoires du baccalauréat technologique ainsi  que les coefficients attribués à chacun de ces enseignements sont fixés comme suit pour les séries  suivantes : STMG, STS2S, STL, STI2D, STD2A</vt:lpstr>
      <vt:lpstr>ORGANISATION DE LA VOIE TECHNOLOGIQUE :   LES COEFFICIENTS DU BACCALAURÉAT</vt:lpstr>
      <vt:lpstr>ORIENTATION ET AFFECTATION  APRÈS LA 2nde GT</vt:lpstr>
      <vt:lpstr>PROCESSUS ORIENTATION/ DIALOGUE</vt:lpstr>
      <vt:lpstr>PROCESSUS ORIENTATION/ DIALOGUE</vt:lpstr>
      <vt:lpstr>PROCESSUS ORIENTATION/ DIALOGUE</vt:lpstr>
      <vt:lpstr>PROCESSUS ORIENTATION / DIALOGUE</vt:lpstr>
      <vt:lpstr>PROCESSUS ORIENTATION / DIALOGUE</vt:lpstr>
      <vt:lpstr>PROCESSUS ORIENTATION / DIALOGUE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philippe.marant</dc:creator>
  <cp:lastModifiedBy>philippe marant</cp:lastModifiedBy>
  <cp:revision>6</cp:revision>
  <dcterms:created xsi:type="dcterms:W3CDTF">2025-01-06T13:17:32Z</dcterms:created>
  <dcterms:modified xsi:type="dcterms:W3CDTF">2025-01-15T15:00:10Z</dcterms:modified>
</cp:coreProperties>
</file>